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70" r:id="rId3"/>
    <p:sldId id="271" r:id="rId4"/>
    <p:sldId id="313" r:id="rId5"/>
    <p:sldId id="272" r:id="rId6"/>
    <p:sldId id="283" r:id="rId7"/>
    <p:sldId id="312" r:id="rId8"/>
    <p:sldId id="286" r:id="rId9"/>
    <p:sldId id="285" r:id="rId10"/>
    <p:sldId id="287" r:id="rId11"/>
    <p:sldId id="315" r:id="rId12"/>
    <p:sldId id="316" r:id="rId13"/>
    <p:sldId id="307" r:id="rId14"/>
    <p:sldId id="288" r:id="rId15"/>
    <p:sldId id="308" r:id="rId16"/>
    <p:sldId id="309" r:id="rId17"/>
    <p:sldId id="310" r:id="rId18"/>
    <p:sldId id="311" r:id="rId19"/>
    <p:sldId id="314" r:id="rId20"/>
    <p:sldId id="291" r:id="rId21"/>
    <p:sldId id="29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Johnson" initials="SJ" lastIdx="14" clrIdx="0">
    <p:extLst/>
  </p:cmAuthor>
  <p:cmAuthor id="2" name="Lisa Stengle" initials="LS" lastIdx="13" clrIdx="1">
    <p:extLst/>
  </p:cmAuthor>
  <p:cmAuthor id="3" name="Stengle, Lisa" initials="SL" lastIdx="2" clrIdx="2">
    <p:extLst/>
  </p:cmAuthor>
  <p:cmAuthor id="4" name="Johnson, Sarah" initials="JS" lastIdx="30" clrIdx="3">
    <p:extLst/>
  </p:cmAuthor>
  <p:cmAuthor id="5" name="Larnard, Zachary" initials="LZ" lastIdx="8" clrIdx="4">
    <p:extLst/>
  </p:cmAuthor>
  <p:cmAuthor id="6" name="Macekura, Mark" initials="MM" lastIdx="1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43" autoAdjust="0"/>
    <p:restoredTop sz="75301" autoAdjust="0"/>
  </p:normalViewPr>
  <p:slideViewPr>
    <p:cSldViewPr>
      <p:cViewPr varScale="1">
        <p:scale>
          <a:sx n="71" d="100"/>
          <a:sy n="71" d="100"/>
        </p:scale>
        <p:origin x="72" y="312"/>
      </p:cViewPr>
      <p:guideLst>
        <p:guide orient="horz" pos="2160"/>
        <p:guide pos="2880"/>
      </p:guideLst>
    </p:cSldViewPr>
  </p:slideViewPr>
  <p:outlineViewPr>
    <p:cViewPr>
      <p:scale>
        <a:sx n="33" d="100"/>
        <a:sy n="33" d="100"/>
      </p:scale>
      <p:origin x="0" y="-11952"/>
    </p:cViewPr>
  </p:outlineViewPr>
  <p:notesTextViewPr>
    <p:cViewPr>
      <p:scale>
        <a:sx n="3" d="2"/>
        <a:sy n="3" d="2"/>
      </p:scale>
      <p:origin x="0" y="0"/>
    </p:cViewPr>
  </p:notesTextViewPr>
  <p:sorterViewPr>
    <p:cViewPr>
      <p:scale>
        <a:sx n="100" d="100"/>
        <a:sy n="100" d="100"/>
      </p:scale>
      <p:origin x="0" y="-14920"/>
    </p:cViewPr>
  </p:sorterViewPr>
  <p:notesViewPr>
    <p:cSldViewPr>
      <p:cViewPr varScale="1">
        <p:scale>
          <a:sx n="75" d="100"/>
          <a:sy n="75" d="100"/>
        </p:scale>
        <p:origin x="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1BE64-5280-3C40-8AFC-C0663894A2CF}" type="doc">
      <dgm:prSet loTypeId="urn:microsoft.com/office/officeart/2005/8/layout/StepDownProcess" loCatId="process" qsTypeId="urn:microsoft.com/office/officeart/2005/8/quickstyle/simple4" qsCatId="simple" csTypeId="urn:microsoft.com/office/officeart/2005/8/colors/accent5_2" csCatId="accent5" phldr="1"/>
      <dgm:spPr/>
      <dgm:t>
        <a:bodyPr/>
        <a:lstStyle/>
        <a:p>
          <a:endParaRPr lang="en-US"/>
        </a:p>
      </dgm:t>
    </dgm:pt>
    <dgm:pt modelId="{7D188BC5-1C8F-6141-BDF3-A12BDC07F96E}">
      <dgm:prSet phldrT="[Text]"/>
      <dgm:spPr/>
      <dgm:t>
        <a:bodyPr/>
        <a:lstStyle/>
        <a:p>
          <a:r>
            <a:rPr lang="en-US" dirty="0" smtClean="0"/>
            <a:t>Hopes</a:t>
          </a:r>
          <a:r>
            <a:rPr lang="en-US" baseline="0" dirty="0" smtClean="0"/>
            <a:t> and Aspirations</a:t>
          </a:r>
        </a:p>
        <a:p>
          <a:r>
            <a:rPr lang="en-US" baseline="0" dirty="0" smtClean="0"/>
            <a:t>(November 16)</a:t>
          </a:r>
        </a:p>
      </dgm:t>
    </dgm:pt>
    <dgm:pt modelId="{2C3745FB-4A39-7142-8722-9F93548E8883}" type="parTrans" cxnId="{0129C2E4-9530-6449-8D90-D4283DF6EE97}">
      <dgm:prSet/>
      <dgm:spPr/>
      <dgm:t>
        <a:bodyPr/>
        <a:lstStyle/>
        <a:p>
          <a:endParaRPr lang="en-US"/>
        </a:p>
      </dgm:t>
    </dgm:pt>
    <dgm:pt modelId="{B16442F7-F8F8-1944-BE19-6045FD934AE0}" type="sibTrans" cxnId="{0129C2E4-9530-6449-8D90-D4283DF6EE97}">
      <dgm:prSet/>
      <dgm:spPr/>
      <dgm:t>
        <a:bodyPr/>
        <a:lstStyle/>
        <a:p>
          <a:endParaRPr lang="en-US"/>
        </a:p>
      </dgm:t>
    </dgm:pt>
    <dgm:pt modelId="{E5B13AC9-75CB-F147-8C60-D38F0E82E196}">
      <dgm:prSet phldrT="[Text]"/>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dirty="0"/>
        </a:p>
      </dgm:t>
    </dgm:pt>
    <dgm:pt modelId="{16E9828E-C43A-4142-88FB-110B3D6A1F9B}" type="parTrans" cxnId="{0DEC87EA-B0B4-9046-ADEB-8874C9619867}">
      <dgm:prSet/>
      <dgm:spPr/>
      <dgm:t>
        <a:bodyPr/>
        <a:lstStyle/>
        <a:p>
          <a:endParaRPr lang="en-US"/>
        </a:p>
      </dgm:t>
    </dgm:pt>
    <dgm:pt modelId="{4C5AEB18-1E38-C644-8D4B-8C822DB68B57}" type="sibTrans" cxnId="{0DEC87EA-B0B4-9046-ADEB-8874C9619867}">
      <dgm:prSet/>
      <dgm:spPr/>
      <dgm:t>
        <a:bodyPr/>
        <a:lstStyle/>
        <a:p>
          <a:endParaRPr lang="en-US"/>
        </a:p>
      </dgm:t>
    </dgm:pt>
    <dgm:pt modelId="{EF7D50DD-702E-B749-94CB-A21ADA23A5C0}">
      <dgm:prSet phldrT="[Text]"/>
      <dgm:spPr/>
      <dgm:t>
        <a:bodyPr/>
        <a:lstStyle/>
        <a:p>
          <a:r>
            <a:rPr lang="en-US" dirty="0" smtClean="0"/>
            <a:t>Current State</a:t>
          </a:r>
        </a:p>
        <a:p>
          <a:r>
            <a:rPr lang="en-US" dirty="0" smtClean="0"/>
            <a:t>(November 27)</a:t>
          </a:r>
          <a:endParaRPr lang="en-US" dirty="0"/>
        </a:p>
      </dgm:t>
    </dgm:pt>
    <dgm:pt modelId="{D54F2E68-D3FC-594E-8C35-640C85F8A655}" type="parTrans" cxnId="{7C964C77-9412-1744-B08C-B6FF3B086C98}">
      <dgm:prSet/>
      <dgm:spPr/>
      <dgm:t>
        <a:bodyPr/>
        <a:lstStyle/>
        <a:p>
          <a:endParaRPr lang="en-US"/>
        </a:p>
      </dgm:t>
    </dgm:pt>
    <dgm:pt modelId="{ED3F3CCF-3186-C945-92DE-03D95189FD1A}" type="sibTrans" cxnId="{7C964C77-9412-1744-B08C-B6FF3B086C98}">
      <dgm:prSet/>
      <dgm:spPr/>
      <dgm:t>
        <a:bodyPr/>
        <a:lstStyle/>
        <a:p>
          <a:endParaRPr lang="en-US"/>
        </a:p>
      </dgm:t>
    </dgm:pt>
    <dgm:pt modelId="{1F81BEC5-C5F7-5A40-A434-8400D61080D8}">
      <dgm:prSet phldrT="[Text]"/>
      <dgm:spPr/>
      <dgm:t>
        <a:bodyPr/>
        <a:lstStyle/>
        <a:p>
          <a:pPr marL="171450" marR="0" lvl="1" indent="-171450" algn="l" defTabSz="711200" rtl="0" eaLnBrk="1" fontAlgn="auto" latinLnBrk="0" hangingPunct="1">
            <a:lnSpc>
              <a:spcPct val="90000"/>
            </a:lnSpc>
            <a:spcBef>
              <a:spcPct val="0"/>
            </a:spcBef>
            <a:spcAft>
              <a:spcPct val="15000"/>
            </a:spcAft>
            <a:buClrTx/>
            <a:buSzTx/>
            <a:buFontTx/>
            <a:buNone/>
            <a:tabLst/>
            <a:defRPr/>
          </a:pPr>
          <a:endParaRPr lang="en-US" dirty="0"/>
        </a:p>
      </dgm:t>
    </dgm:pt>
    <dgm:pt modelId="{658EEAF8-2AC6-5742-9AC1-B401C05EEC58}" type="parTrans" cxnId="{8196FC38-8C57-3243-A217-3D2631B79BE2}">
      <dgm:prSet/>
      <dgm:spPr/>
      <dgm:t>
        <a:bodyPr/>
        <a:lstStyle/>
        <a:p>
          <a:endParaRPr lang="en-US"/>
        </a:p>
      </dgm:t>
    </dgm:pt>
    <dgm:pt modelId="{37B19F0C-34F1-A74A-A8A9-F3C859EF1DC3}" type="sibTrans" cxnId="{8196FC38-8C57-3243-A217-3D2631B79BE2}">
      <dgm:prSet/>
      <dgm:spPr/>
      <dgm:t>
        <a:bodyPr/>
        <a:lstStyle/>
        <a:p>
          <a:endParaRPr lang="en-US"/>
        </a:p>
      </dgm:t>
    </dgm:pt>
    <dgm:pt modelId="{6CD099B2-E075-2F48-9E3F-A67F1203A6AC}">
      <dgm:prSet phldrT="[Text]"/>
      <dgm:spPr/>
      <dgm:t>
        <a:bodyPr/>
        <a:lstStyle/>
        <a:p>
          <a:r>
            <a:rPr lang="en-US" dirty="0" smtClean="0"/>
            <a:t>Mission, Vision, &amp;</a:t>
          </a:r>
          <a:r>
            <a:rPr lang="en-US" baseline="0" dirty="0" smtClean="0"/>
            <a:t> Core Values</a:t>
          </a:r>
        </a:p>
        <a:p>
          <a:r>
            <a:rPr lang="en-US" baseline="0" dirty="0" smtClean="0"/>
            <a:t>(December 5)</a:t>
          </a:r>
          <a:endParaRPr lang="en-US" dirty="0"/>
        </a:p>
      </dgm:t>
    </dgm:pt>
    <dgm:pt modelId="{9D6630C3-8DD1-7A45-A0C1-0CC0E4A798FE}" type="parTrans" cxnId="{69DA9171-2D93-6E43-9DB2-370FD630247F}">
      <dgm:prSet/>
      <dgm:spPr/>
      <dgm:t>
        <a:bodyPr/>
        <a:lstStyle/>
        <a:p>
          <a:endParaRPr lang="en-US"/>
        </a:p>
      </dgm:t>
    </dgm:pt>
    <dgm:pt modelId="{3C47032A-1AA8-8146-AA47-2DD10DFA993D}" type="sibTrans" cxnId="{69DA9171-2D93-6E43-9DB2-370FD630247F}">
      <dgm:prSet/>
      <dgm:spPr/>
      <dgm:t>
        <a:bodyPr/>
        <a:lstStyle/>
        <a:p>
          <a:endParaRPr lang="en-US"/>
        </a:p>
      </dgm:t>
    </dgm:pt>
    <dgm:pt modelId="{86A76DFD-492C-EA46-8E84-2B646603DE6F}">
      <dgm:prSet phldrT="[Text]"/>
      <dgm:spPr/>
      <dgm:t>
        <a:bodyPr/>
        <a:lstStyle/>
        <a:p>
          <a:pPr marL="171450" marR="0" lvl="1" indent="-171450" algn="l" defTabSz="844550" rtl="0" eaLnBrk="1" fontAlgn="auto" latinLnBrk="0" hangingPunct="1">
            <a:lnSpc>
              <a:spcPct val="90000"/>
            </a:lnSpc>
            <a:spcBef>
              <a:spcPct val="0"/>
            </a:spcBef>
            <a:spcAft>
              <a:spcPct val="15000"/>
            </a:spcAft>
            <a:buClrTx/>
            <a:buSzTx/>
            <a:buFontTx/>
            <a:buNone/>
            <a:tabLst/>
            <a:defRPr/>
          </a:pPr>
          <a:endParaRPr lang="en-US" dirty="0"/>
        </a:p>
      </dgm:t>
    </dgm:pt>
    <dgm:pt modelId="{A03C279E-DD3D-A14D-B86F-E91F5E8E3152}" type="parTrans" cxnId="{CA59DF68-5637-3146-AD91-0C9F5295217A}">
      <dgm:prSet/>
      <dgm:spPr/>
      <dgm:t>
        <a:bodyPr/>
        <a:lstStyle/>
        <a:p>
          <a:endParaRPr lang="en-US"/>
        </a:p>
      </dgm:t>
    </dgm:pt>
    <dgm:pt modelId="{EC12A8DC-1238-E747-951A-29BEDD461FE5}" type="sibTrans" cxnId="{CA59DF68-5637-3146-AD91-0C9F5295217A}">
      <dgm:prSet/>
      <dgm:spPr/>
      <dgm:t>
        <a:bodyPr/>
        <a:lstStyle/>
        <a:p>
          <a:endParaRPr lang="en-US"/>
        </a:p>
      </dgm:t>
    </dgm:pt>
    <dgm:pt modelId="{BECBF9E4-C74B-9749-AFD9-7E4D52CAFD8E}" type="pres">
      <dgm:prSet presAssocID="{0FA1BE64-5280-3C40-8AFC-C0663894A2CF}" presName="rootnode" presStyleCnt="0">
        <dgm:presLayoutVars>
          <dgm:chMax/>
          <dgm:chPref/>
          <dgm:dir/>
          <dgm:animLvl val="lvl"/>
        </dgm:presLayoutVars>
      </dgm:prSet>
      <dgm:spPr/>
      <dgm:t>
        <a:bodyPr/>
        <a:lstStyle/>
        <a:p>
          <a:endParaRPr lang="en-US"/>
        </a:p>
      </dgm:t>
    </dgm:pt>
    <dgm:pt modelId="{82383211-E3B6-CA4D-8E17-994762CAA665}" type="pres">
      <dgm:prSet presAssocID="{7D188BC5-1C8F-6141-BDF3-A12BDC07F96E}" presName="composite" presStyleCnt="0"/>
      <dgm:spPr/>
    </dgm:pt>
    <dgm:pt modelId="{EA9F4A00-8A40-5C4F-A062-A04F4F2745E2}" type="pres">
      <dgm:prSet presAssocID="{7D188BC5-1C8F-6141-BDF3-A12BDC07F96E}" presName="bentUpArrow1" presStyleLbl="alignImgPlace1" presStyleIdx="0" presStyleCnt="2"/>
      <dgm:spPr/>
    </dgm:pt>
    <dgm:pt modelId="{793EE46F-25EC-104B-AB6D-778601FB2D41}" type="pres">
      <dgm:prSet presAssocID="{7D188BC5-1C8F-6141-BDF3-A12BDC07F96E}" presName="ParentText" presStyleLbl="node1" presStyleIdx="0" presStyleCnt="3">
        <dgm:presLayoutVars>
          <dgm:chMax val="1"/>
          <dgm:chPref val="1"/>
          <dgm:bulletEnabled val="1"/>
        </dgm:presLayoutVars>
      </dgm:prSet>
      <dgm:spPr/>
      <dgm:t>
        <a:bodyPr/>
        <a:lstStyle/>
        <a:p>
          <a:endParaRPr lang="en-US"/>
        </a:p>
      </dgm:t>
    </dgm:pt>
    <dgm:pt modelId="{E8A22A1A-AD44-B24F-B9D8-4606C7C8B528}" type="pres">
      <dgm:prSet presAssocID="{7D188BC5-1C8F-6141-BDF3-A12BDC07F96E}" presName="ChildText" presStyleLbl="revTx" presStyleIdx="0" presStyleCnt="3">
        <dgm:presLayoutVars>
          <dgm:chMax val="0"/>
          <dgm:chPref val="0"/>
          <dgm:bulletEnabled val="1"/>
        </dgm:presLayoutVars>
      </dgm:prSet>
      <dgm:spPr/>
      <dgm:t>
        <a:bodyPr/>
        <a:lstStyle/>
        <a:p>
          <a:endParaRPr lang="en-US"/>
        </a:p>
      </dgm:t>
    </dgm:pt>
    <dgm:pt modelId="{DFEFA2E0-F01B-8F4E-8660-8C5E6087C40D}" type="pres">
      <dgm:prSet presAssocID="{B16442F7-F8F8-1944-BE19-6045FD934AE0}" presName="sibTrans" presStyleCnt="0"/>
      <dgm:spPr/>
    </dgm:pt>
    <dgm:pt modelId="{62DB285A-DA8C-F74C-ADDB-8BFC81EF22B1}" type="pres">
      <dgm:prSet presAssocID="{EF7D50DD-702E-B749-94CB-A21ADA23A5C0}" presName="composite" presStyleCnt="0"/>
      <dgm:spPr/>
    </dgm:pt>
    <dgm:pt modelId="{891543AA-3206-0544-A0BA-4CEF261F0F37}" type="pres">
      <dgm:prSet presAssocID="{EF7D50DD-702E-B749-94CB-A21ADA23A5C0}" presName="bentUpArrow1" presStyleLbl="alignImgPlace1" presStyleIdx="1" presStyleCnt="2"/>
      <dgm:spPr/>
    </dgm:pt>
    <dgm:pt modelId="{266D1ED1-8F02-C34F-AFF6-D2105B813600}" type="pres">
      <dgm:prSet presAssocID="{EF7D50DD-702E-B749-94CB-A21ADA23A5C0}" presName="ParentText" presStyleLbl="node1" presStyleIdx="1" presStyleCnt="3">
        <dgm:presLayoutVars>
          <dgm:chMax val="1"/>
          <dgm:chPref val="1"/>
          <dgm:bulletEnabled val="1"/>
        </dgm:presLayoutVars>
      </dgm:prSet>
      <dgm:spPr/>
      <dgm:t>
        <a:bodyPr/>
        <a:lstStyle/>
        <a:p>
          <a:endParaRPr lang="en-US"/>
        </a:p>
      </dgm:t>
    </dgm:pt>
    <dgm:pt modelId="{AB373A96-F308-F948-83EC-AB0DD0172C13}" type="pres">
      <dgm:prSet presAssocID="{EF7D50DD-702E-B749-94CB-A21ADA23A5C0}" presName="ChildText" presStyleLbl="revTx" presStyleIdx="1" presStyleCnt="3">
        <dgm:presLayoutVars>
          <dgm:chMax val="0"/>
          <dgm:chPref val="0"/>
          <dgm:bulletEnabled val="1"/>
        </dgm:presLayoutVars>
      </dgm:prSet>
      <dgm:spPr/>
      <dgm:t>
        <a:bodyPr/>
        <a:lstStyle/>
        <a:p>
          <a:endParaRPr lang="en-US"/>
        </a:p>
      </dgm:t>
    </dgm:pt>
    <dgm:pt modelId="{31CE36A8-A101-6F41-8A8E-168A3384778D}" type="pres">
      <dgm:prSet presAssocID="{ED3F3CCF-3186-C945-92DE-03D95189FD1A}" presName="sibTrans" presStyleCnt="0"/>
      <dgm:spPr/>
    </dgm:pt>
    <dgm:pt modelId="{5D071582-5B25-214C-93B2-9D088862B98A}" type="pres">
      <dgm:prSet presAssocID="{6CD099B2-E075-2F48-9E3F-A67F1203A6AC}" presName="composite" presStyleCnt="0"/>
      <dgm:spPr/>
    </dgm:pt>
    <dgm:pt modelId="{06740998-D918-644D-A742-FFFB7B6D6443}" type="pres">
      <dgm:prSet presAssocID="{6CD099B2-E075-2F48-9E3F-A67F1203A6AC}" presName="ParentText" presStyleLbl="node1" presStyleIdx="2" presStyleCnt="3">
        <dgm:presLayoutVars>
          <dgm:chMax val="1"/>
          <dgm:chPref val="1"/>
          <dgm:bulletEnabled val="1"/>
        </dgm:presLayoutVars>
      </dgm:prSet>
      <dgm:spPr/>
      <dgm:t>
        <a:bodyPr/>
        <a:lstStyle/>
        <a:p>
          <a:endParaRPr lang="en-US"/>
        </a:p>
      </dgm:t>
    </dgm:pt>
    <dgm:pt modelId="{6A4334C3-062D-904A-8951-8097831D9AA7}" type="pres">
      <dgm:prSet presAssocID="{6CD099B2-E075-2F48-9E3F-A67F1203A6AC}" presName="FinalChildText" presStyleLbl="revTx" presStyleIdx="2" presStyleCnt="3">
        <dgm:presLayoutVars>
          <dgm:chMax val="0"/>
          <dgm:chPref val="0"/>
          <dgm:bulletEnabled val="1"/>
        </dgm:presLayoutVars>
      </dgm:prSet>
      <dgm:spPr/>
      <dgm:t>
        <a:bodyPr/>
        <a:lstStyle/>
        <a:p>
          <a:endParaRPr lang="en-US"/>
        </a:p>
      </dgm:t>
    </dgm:pt>
  </dgm:ptLst>
  <dgm:cxnLst>
    <dgm:cxn modelId="{E92517D6-CADB-2C4B-BED0-358165F80D93}" type="presOf" srcId="{6CD099B2-E075-2F48-9E3F-A67F1203A6AC}" destId="{06740998-D918-644D-A742-FFFB7B6D6443}" srcOrd="0" destOrd="0" presId="urn:microsoft.com/office/officeart/2005/8/layout/StepDownProcess"/>
    <dgm:cxn modelId="{7C964C77-9412-1744-B08C-B6FF3B086C98}" srcId="{0FA1BE64-5280-3C40-8AFC-C0663894A2CF}" destId="{EF7D50DD-702E-B749-94CB-A21ADA23A5C0}" srcOrd="1" destOrd="0" parTransId="{D54F2E68-D3FC-594E-8C35-640C85F8A655}" sibTransId="{ED3F3CCF-3186-C945-92DE-03D95189FD1A}"/>
    <dgm:cxn modelId="{10454FBD-F8E8-B945-A1EC-2BD2438E7275}" type="presOf" srcId="{EF7D50DD-702E-B749-94CB-A21ADA23A5C0}" destId="{266D1ED1-8F02-C34F-AFF6-D2105B813600}" srcOrd="0" destOrd="0" presId="urn:microsoft.com/office/officeart/2005/8/layout/StepDownProcess"/>
    <dgm:cxn modelId="{C225DBAC-4C8C-D347-8D3C-83E94E4B627C}" type="presOf" srcId="{0FA1BE64-5280-3C40-8AFC-C0663894A2CF}" destId="{BECBF9E4-C74B-9749-AFD9-7E4D52CAFD8E}" srcOrd="0" destOrd="0" presId="urn:microsoft.com/office/officeart/2005/8/layout/StepDownProcess"/>
    <dgm:cxn modelId="{E2BB1956-F4EA-174D-B1D5-FB4B582AD3F9}" type="presOf" srcId="{7D188BC5-1C8F-6141-BDF3-A12BDC07F96E}" destId="{793EE46F-25EC-104B-AB6D-778601FB2D41}" srcOrd="0" destOrd="0" presId="urn:microsoft.com/office/officeart/2005/8/layout/StepDownProcess"/>
    <dgm:cxn modelId="{19C430FB-6433-5445-87D8-665F75AE0484}" type="presOf" srcId="{1F81BEC5-C5F7-5A40-A434-8400D61080D8}" destId="{AB373A96-F308-F948-83EC-AB0DD0172C13}" srcOrd="0" destOrd="0" presId="urn:microsoft.com/office/officeart/2005/8/layout/StepDownProcess"/>
    <dgm:cxn modelId="{0E13D810-7B55-6147-84D3-5E206085191A}" type="presOf" srcId="{86A76DFD-492C-EA46-8E84-2B646603DE6F}" destId="{6A4334C3-062D-904A-8951-8097831D9AA7}" srcOrd="0" destOrd="0" presId="urn:microsoft.com/office/officeart/2005/8/layout/StepDownProcess"/>
    <dgm:cxn modelId="{8196FC38-8C57-3243-A217-3D2631B79BE2}" srcId="{EF7D50DD-702E-B749-94CB-A21ADA23A5C0}" destId="{1F81BEC5-C5F7-5A40-A434-8400D61080D8}" srcOrd="0" destOrd="0" parTransId="{658EEAF8-2AC6-5742-9AC1-B401C05EEC58}" sibTransId="{37B19F0C-34F1-A74A-A8A9-F3C859EF1DC3}"/>
    <dgm:cxn modelId="{69DA9171-2D93-6E43-9DB2-370FD630247F}" srcId="{0FA1BE64-5280-3C40-8AFC-C0663894A2CF}" destId="{6CD099B2-E075-2F48-9E3F-A67F1203A6AC}" srcOrd="2" destOrd="0" parTransId="{9D6630C3-8DD1-7A45-A0C1-0CC0E4A798FE}" sibTransId="{3C47032A-1AA8-8146-AA47-2DD10DFA993D}"/>
    <dgm:cxn modelId="{9864EBC3-EAD2-654F-B4B9-25DB826B5A94}" type="presOf" srcId="{E5B13AC9-75CB-F147-8C60-D38F0E82E196}" destId="{E8A22A1A-AD44-B24F-B9D8-4606C7C8B528}" srcOrd="0" destOrd="0" presId="urn:microsoft.com/office/officeart/2005/8/layout/StepDownProcess"/>
    <dgm:cxn modelId="{0DEC87EA-B0B4-9046-ADEB-8874C9619867}" srcId="{7D188BC5-1C8F-6141-BDF3-A12BDC07F96E}" destId="{E5B13AC9-75CB-F147-8C60-D38F0E82E196}" srcOrd="0" destOrd="0" parTransId="{16E9828E-C43A-4142-88FB-110B3D6A1F9B}" sibTransId="{4C5AEB18-1E38-C644-8D4B-8C822DB68B57}"/>
    <dgm:cxn modelId="{CA59DF68-5637-3146-AD91-0C9F5295217A}" srcId="{6CD099B2-E075-2F48-9E3F-A67F1203A6AC}" destId="{86A76DFD-492C-EA46-8E84-2B646603DE6F}" srcOrd="0" destOrd="0" parTransId="{A03C279E-DD3D-A14D-B86F-E91F5E8E3152}" sibTransId="{EC12A8DC-1238-E747-951A-29BEDD461FE5}"/>
    <dgm:cxn modelId="{0129C2E4-9530-6449-8D90-D4283DF6EE97}" srcId="{0FA1BE64-5280-3C40-8AFC-C0663894A2CF}" destId="{7D188BC5-1C8F-6141-BDF3-A12BDC07F96E}" srcOrd="0" destOrd="0" parTransId="{2C3745FB-4A39-7142-8722-9F93548E8883}" sibTransId="{B16442F7-F8F8-1944-BE19-6045FD934AE0}"/>
    <dgm:cxn modelId="{FB0653D0-C7D3-8749-B2C4-FF9245A50AC7}" type="presParOf" srcId="{BECBF9E4-C74B-9749-AFD9-7E4D52CAFD8E}" destId="{82383211-E3B6-CA4D-8E17-994762CAA665}" srcOrd="0" destOrd="0" presId="urn:microsoft.com/office/officeart/2005/8/layout/StepDownProcess"/>
    <dgm:cxn modelId="{26B12FD6-D500-E144-B80F-1F682D7908A0}" type="presParOf" srcId="{82383211-E3B6-CA4D-8E17-994762CAA665}" destId="{EA9F4A00-8A40-5C4F-A062-A04F4F2745E2}" srcOrd="0" destOrd="0" presId="urn:microsoft.com/office/officeart/2005/8/layout/StepDownProcess"/>
    <dgm:cxn modelId="{79131E2A-8814-D641-9A54-D1EC1D22607E}" type="presParOf" srcId="{82383211-E3B6-CA4D-8E17-994762CAA665}" destId="{793EE46F-25EC-104B-AB6D-778601FB2D41}" srcOrd="1" destOrd="0" presId="urn:microsoft.com/office/officeart/2005/8/layout/StepDownProcess"/>
    <dgm:cxn modelId="{7379B44B-D4EB-5840-8C49-C1DC96581FC2}" type="presParOf" srcId="{82383211-E3B6-CA4D-8E17-994762CAA665}" destId="{E8A22A1A-AD44-B24F-B9D8-4606C7C8B528}" srcOrd="2" destOrd="0" presId="urn:microsoft.com/office/officeart/2005/8/layout/StepDownProcess"/>
    <dgm:cxn modelId="{505BC961-AE90-6F4F-9711-D604D988B560}" type="presParOf" srcId="{BECBF9E4-C74B-9749-AFD9-7E4D52CAFD8E}" destId="{DFEFA2E0-F01B-8F4E-8660-8C5E6087C40D}" srcOrd="1" destOrd="0" presId="urn:microsoft.com/office/officeart/2005/8/layout/StepDownProcess"/>
    <dgm:cxn modelId="{7B39AB1C-4D08-5F43-A803-6044FF877902}" type="presParOf" srcId="{BECBF9E4-C74B-9749-AFD9-7E4D52CAFD8E}" destId="{62DB285A-DA8C-F74C-ADDB-8BFC81EF22B1}" srcOrd="2" destOrd="0" presId="urn:microsoft.com/office/officeart/2005/8/layout/StepDownProcess"/>
    <dgm:cxn modelId="{8C8E919D-6D30-1B48-97D7-38BB3DE91F27}" type="presParOf" srcId="{62DB285A-DA8C-F74C-ADDB-8BFC81EF22B1}" destId="{891543AA-3206-0544-A0BA-4CEF261F0F37}" srcOrd="0" destOrd="0" presId="urn:microsoft.com/office/officeart/2005/8/layout/StepDownProcess"/>
    <dgm:cxn modelId="{2DDC5207-913E-FA4D-9B9C-BFAA4AA3F3B6}" type="presParOf" srcId="{62DB285A-DA8C-F74C-ADDB-8BFC81EF22B1}" destId="{266D1ED1-8F02-C34F-AFF6-D2105B813600}" srcOrd="1" destOrd="0" presId="urn:microsoft.com/office/officeart/2005/8/layout/StepDownProcess"/>
    <dgm:cxn modelId="{61445907-AB9E-A741-B8D2-1694BAE32FD6}" type="presParOf" srcId="{62DB285A-DA8C-F74C-ADDB-8BFC81EF22B1}" destId="{AB373A96-F308-F948-83EC-AB0DD0172C13}" srcOrd="2" destOrd="0" presId="urn:microsoft.com/office/officeart/2005/8/layout/StepDownProcess"/>
    <dgm:cxn modelId="{BD61BA07-7A5A-3340-BFD4-08AFAD1EAA3D}" type="presParOf" srcId="{BECBF9E4-C74B-9749-AFD9-7E4D52CAFD8E}" destId="{31CE36A8-A101-6F41-8A8E-168A3384778D}" srcOrd="3" destOrd="0" presId="urn:microsoft.com/office/officeart/2005/8/layout/StepDownProcess"/>
    <dgm:cxn modelId="{284A330C-9661-BE43-951B-08471726DDC9}" type="presParOf" srcId="{BECBF9E4-C74B-9749-AFD9-7E4D52CAFD8E}" destId="{5D071582-5B25-214C-93B2-9D088862B98A}" srcOrd="4" destOrd="0" presId="urn:microsoft.com/office/officeart/2005/8/layout/StepDownProcess"/>
    <dgm:cxn modelId="{A86B0B6A-DA7D-A94A-B3D6-FD3F15EF5375}" type="presParOf" srcId="{5D071582-5B25-214C-93B2-9D088862B98A}" destId="{06740998-D918-644D-A742-FFFB7B6D6443}" srcOrd="0" destOrd="0" presId="urn:microsoft.com/office/officeart/2005/8/layout/StepDownProcess"/>
    <dgm:cxn modelId="{F5B486CC-914A-1849-8535-B5BCFF6B10F4}" type="presParOf" srcId="{5D071582-5B25-214C-93B2-9D088862B98A}" destId="{6A4334C3-062D-904A-8951-8097831D9AA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F4A00-8A40-5C4F-A062-A04F4F2745E2}">
      <dsp:nvSpPr>
        <dsp:cNvPr id="0" name=""/>
        <dsp:cNvSpPr/>
      </dsp:nvSpPr>
      <dsp:spPr>
        <a:xfrm rot="5400000">
          <a:off x="976614" y="1334737"/>
          <a:ext cx="1180460" cy="1343912"/>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3EE46F-25EC-104B-AB6D-778601FB2D41}">
      <dsp:nvSpPr>
        <dsp:cNvPr id="0" name=""/>
        <dsp:cNvSpPr/>
      </dsp:nvSpPr>
      <dsp:spPr>
        <a:xfrm>
          <a:off x="663864" y="26173"/>
          <a:ext cx="1987200" cy="1390975"/>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Hopes</a:t>
          </a:r>
          <a:r>
            <a:rPr lang="en-US" sz="2000" kern="1200" baseline="0" dirty="0" smtClean="0"/>
            <a:t> and Aspirations</a:t>
          </a:r>
        </a:p>
        <a:p>
          <a:pPr lvl="0" algn="ctr" defTabSz="889000">
            <a:lnSpc>
              <a:spcPct val="90000"/>
            </a:lnSpc>
            <a:spcBef>
              <a:spcPct val="0"/>
            </a:spcBef>
            <a:spcAft>
              <a:spcPct val="35000"/>
            </a:spcAft>
          </a:pPr>
          <a:r>
            <a:rPr lang="en-US" sz="2000" kern="1200" baseline="0" dirty="0" smtClean="0"/>
            <a:t>(November 16)</a:t>
          </a:r>
        </a:p>
      </dsp:txBody>
      <dsp:txXfrm>
        <a:off x="731778" y="94087"/>
        <a:ext cx="1851372" cy="1255147"/>
      </dsp:txXfrm>
    </dsp:sp>
    <dsp:sp modelId="{E8A22A1A-AD44-B24F-B9D8-4606C7C8B528}">
      <dsp:nvSpPr>
        <dsp:cNvPr id="0" name=""/>
        <dsp:cNvSpPr/>
      </dsp:nvSpPr>
      <dsp:spPr>
        <a:xfrm>
          <a:off x="2651064" y="158834"/>
          <a:ext cx="1445299" cy="112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kern="1200" dirty="0"/>
        </a:p>
      </dsp:txBody>
      <dsp:txXfrm>
        <a:off x="2651064" y="158834"/>
        <a:ext cx="1445299" cy="1124247"/>
      </dsp:txXfrm>
    </dsp:sp>
    <dsp:sp modelId="{891543AA-3206-0544-A0BA-4CEF261F0F37}">
      <dsp:nvSpPr>
        <dsp:cNvPr id="0" name=""/>
        <dsp:cNvSpPr/>
      </dsp:nvSpPr>
      <dsp:spPr>
        <a:xfrm rot="5400000">
          <a:off x="2624214" y="2897261"/>
          <a:ext cx="1180460" cy="1343912"/>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6D1ED1-8F02-C34F-AFF6-D2105B813600}">
      <dsp:nvSpPr>
        <dsp:cNvPr id="0" name=""/>
        <dsp:cNvSpPr/>
      </dsp:nvSpPr>
      <dsp:spPr>
        <a:xfrm>
          <a:off x="2311464" y="1588698"/>
          <a:ext cx="1987200" cy="1390975"/>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Current State</a:t>
          </a:r>
        </a:p>
        <a:p>
          <a:pPr lvl="0" algn="ctr" defTabSz="889000">
            <a:lnSpc>
              <a:spcPct val="90000"/>
            </a:lnSpc>
            <a:spcBef>
              <a:spcPct val="0"/>
            </a:spcBef>
            <a:spcAft>
              <a:spcPct val="35000"/>
            </a:spcAft>
          </a:pPr>
          <a:r>
            <a:rPr lang="en-US" sz="2000" kern="1200" dirty="0" smtClean="0"/>
            <a:t>(November 27)</a:t>
          </a:r>
          <a:endParaRPr lang="en-US" sz="2000" kern="1200" dirty="0"/>
        </a:p>
      </dsp:txBody>
      <dsp:txXfrm>
        <a:off x="2379378" y="1656612"/>
        <a:ext cx="1851372" cy="1255147"/>
      </dsp:txXfrm>
    </dsp:sp>
    <dsp:sp modelId="{AB373A96-F308-F948-83EC-AB0DD0172C13}">
      <dsp:nvSpPr>
        <dsp:cNvPr id="0" name=""/>
        <dsp:cNvSpPr/>
      </dsp:nvSpPr>
      <dsp:spPr>
        <a:xfrm>
          <a:off x="4298664" y="1721359"/>
          <a:ext cx="1445299" cy="112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marR="0" lvl="1" indent="-171450" algn="l" defTabSz="711200" rtl="0" eaLnBrk="1" fontAlgn="auto" latinLnBrk="0" hangingPunct="1">
            <a:lnSpc>
              <a:spcPct val="90000"/>
            </a:lnSpc>
            <a:spcBef>
              <a:spcPct val="0"/>
            </a:spcBef>
            <a:spcAft>
              <a:spcPct val="15000"/>
            </a:spcAft>
            <a:buClrTx/>
            <a:buSzTx/>
            <a:buFontTx/>
            <a:buChar char="••"/>
            <a:tabLst/>
            <a:defRPr/>
          </a:pPr>
          <a:endParaRPr lang="en-US" sz="1600" kern="1200" dirty="0"/>
        </a:p>
      </dsp:txBody>
      <dsp:txXfrm>
        <a:off x="4298664" y="1721359"/>
        <a:ext cx="1445299" cy="1124247"/>
      </dsp:txXfrm>
    </dsp:sp>
    <dsp:sp modelId="{06740998-D918-644D-A742-FFFB7B6D6443}">
      <dsp:nvSpPr>
        <dsp:cNvPr id="0" name=""/>
        <dsp:cNvSpPr/>
      </dsp:nvSpPr>
      <dsp:spPr>
        <a:xfrm>
          <a:off x="3959064" y="3151222"/>
          <a:ext cx="1987200" cy="1390975"/>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Mission, Vision, &amp;</a:t>
          </a:r>
          <a:r>
            <a:rPr lang="en-US" sz="2000" kern="1200" baseline="0" dirty="0" smtClean="0"/>
            <a:t> Core Values</a:t>
          </a:r>
        </a:p>
        <a:p>
          <a:pPr lvl="0" algn="ctr" defTabSz="889000">
            <a:lnSpc>
              <a:spcPct val="90000"/>
            </a:lnSpc>
            <a:spcBef>
              <a:spcPct val="0"/>
            </a:spcBef>
            <a:spcAft>
              <a:spcPct val="35000"/>
            </a:spcAft>
          </a:pPr>
          <a:r>
            <a:rPr lang="en-US" sz="2000" kern="1200" baseline="0" dirty="0" smtClean="0"/>
            <a:t>(December 5)</a:t>
          </a:r>
          <a:endParaRPr lang="en-US" sz="2000" kern="1200" dirty="0"/>
        </a:p>
      </dsp:txBody>
      <dsp:txXfrm>
        <a:off x="4026978" y="3219136"/>
        <a:ext cx="1851372" cy="1255147"/>
      </dsp:txXfrm>
    </dsp:sp>
    <dsp:sp modelId="{6A4334C3-062D-904A-8951-8097831D9AA7}">
      <dsp:nvSpPr>
        <dsp:cNvPr id="0" name=""/>
        <dsp:cNvSpPr/>
      </dsp:nvSpPr>
      <dsp:spPr>
        <a:xfrm>
          <a:off x="5946264" y="3283884"/>
          <a:ext cx="1445299" cy="1124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171450" marR="0" lvl="1" indent="-171450" algn="l" defTabSz="844550" rtl="0" eaLnBrk="1" fontAlgn="auto" latinLnBrk="0" hangingPunct="1">
            <a:lnSpc>
              <a:spcPct val="90000"/>
            </a:lnSpc>
            <a:spcBef>
              <a:spcPct val="0"/>
            </a:spcBef>
            <a:spcAft>
              <a:spcPct val="15000"/>
            </a:spcAft>
            <a:buClrTx/>
            <a:buSzTx/>
            <a:buFontTx/>
            <a:buChar char="••"/>
            <a:tabLst/>
            <a:defRPr/>
          </a:pPr>
          <a:endParaRPr lang="en-US" sz="2800" kern="1200" dirty="0"/>
        </a:p>
      </dsp:txBody>
      <dsp:txXfrm>
        <a:off x="5946264" y="3283884"/>
        <a:ext cx="1445299" cy="112424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3037840" cy="466435"/>
          </a:xfrm>
          <a:prstGeom prst="rect">
            <a:avLst/>
          </a:prstGeom>
        </p:spPr>
        <p:txBody>
          <a:bodyPr vert="horz" lIns="91418" tIns="45709" rIns="91418" bIns="45709" rtlCol="0"/>
          <a:lstStyle>
            <a:lvl1pPr algn="l">
              <a:defRPr sz="1200"/>
            </a:lvl1pPr>
          </a:lstStyle>
          <a:p>
            <a:endParaRPr lang="en-US"/>
          </a:p>
        </p:txBody>
      </p:sp>
      <p:sp>
        <p:nvSpPr>
          <p:cNvPr id="3" name="Date Placeholder 2"/>
          <p:cNvSpPr>
            <a:spLocks noGrp="1"/>
          </p:cNvSpPr>
          <p:nvPr>
            <p:ph type="dt" sz="quarter" idx="1"/>
          </p:nvPr>
        </p:nvSpPr>
        <p:spPr>
          <a:xfrm>
            <a:off x="3970941" y="7"/>
            <a:ext cx="3037840" cy="466435"/>
          </a:xfrm>
          <a:prstGeom prst="rect">
            <a:avLst/>
          </a:prstGeom>
        </p:spPr>
        <p:txBody>
          <a:bodyPr vert="horz" lIns="91418" tIns="45709" rIns="91418" bIns="45709" rtlCol="0"/>
          <a:lstStyle>
            <a:lvl1pPr algn="r">
              <a:defRPr sz="1200"/>
            </a:lvl1pPr>
          </a:lstStyle>
          <a:p>
            <a:fld id="{8DCB9DE8-4843-4F42-9253-FBA8194FB51B}" type="datetimeFigureOut">
              <a:rPr lang="en-US" smtClean="0"/>
              <a:t>11/16/2017</a:t>
            </a:fld>
            <a:endParaRPr lang="en-US"/>
          </a:p>
        </p:txBody>
      </p:sp>
      <p:sp>
        <p:nvSpPr>
          <p:cNvPr id="4" name="Footer Placeholder 3"/>
          <p:cNvSpPr>
            <a:spLocks noGrp="1"/>
          </p:cNvSpPr>
          <p:nvPr>
            <p:ph type="ftr" sz="quarter" idx="2"/>
          </p:nvPr>
        </p:nvSpPr>
        <p:spPr>
          <a:xfrm>
            <a:off x="3" y="8829973"/>
            <a:ext cx="3037840" cy="466433"/>
          </a:xfrm>
          <a:prstGeom prst="rect">
            <a:avLst/>
          </a:prstGeom>
        </p:spPr>
        <p:txBody>
          <a:bodyPr vert="horz" lIns="91418" tIns="45709" rIns="91418" bIns="45709"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73"/>
            <a:ext cx="3037840" cy="466433"/>
          </a:xfrm>
          <a:prstGeom prst="rect">
            <a:avLst/>
          </a:prstGeom>
        </p:spPr>
        <p:txBody>
          <a:bodyPr vert="horz" lIns="91418" tIns="45709" rIns="91418" bIns="45709" rtlCol="0" anchor="b"/>
          <a:lstStyle>
            <a:lvl1pPr algn="r">
              <a:defRPr sz="1200"/>
            </a:lvl1pPr>
          </a:lstStyle>
          <a:p>
            <a:fld id="{8675B1F3-48AE-4D1C-8843-8A87091A973E}" type="slidenum">
              <a:rPr lang="en-US" smtClean="0"/>
              <a:t>‹#›</a:t>
            </a:fld>
            <a:endParaRPr lang="en-US"/>
          </a:p>
        </p:txBody>
      </p:sp>
    </p:spTree>
    <p:extLst>
      <p:ext uri="{BB962C8B-B14F-4D97-AF65-F5344CB8AC3E}">
        <p14:creationId xmlns:p14="http://schemas.microsoft.com/office/powerpoint/2010/main" val="3843841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7"/>
            <a:ext cx="3037840" cy="466435"/>
          </a:xfrm>
          <a:prstGeom prst="rect">
            <a:avLst/>
          </a:prstGeom>
        </p:spPr>
        <p:txBody>
          <a:bodyPr vert="horz" lIns="91418" tIns="45709" rIns="91418" bIns="45709" rtlCol="0"/>
          <a:lstStyle>
            <a:lvl1pPr algn="l">
              <a:defRPr sz="1200"/>
            </a:lvl1pPr>
          </a:lstStyle>
          <a:p>
            <a:endParaRPr lang="en-US"/>
          </a:p>
        </p:txBody>
      </p:sp>
      <p:sp>
        <p:nvSpPr>
          <p:cNvPr id="3" name="Date Placeholder 2"/>
          <p:cNvSpPr>
            <a:spLocks noGrp="1"/>
          </p:cNvSpPr>
          <p:nvPr>
            <p:ph type="dt" idx="1"/>
          </p:nvPr>
        </p:nvSpPr>
        <p:spPr>
          <a:xfrm>
            <a:off x="3970941" y="7"/>
            <a:ext cx="3037840" cy="466435"/>
          </a:xfrm>
          <a:prstGeom prst="rect">
            <a:avLst/>
          </a:prstGeom>
        </p:spPr>
        <p:txBody>
          <a:bodyPr vert="horz" lIns="91418" tIns="45709" rIns="91418" bIns="45709" rtlCol="0"/>
          <a:lstStyle>
            <a:lvl1pPr algn="r">
              <a:defRPr sz="1200"/>
            </a:lvl1pPr>
          </a:lstStyle>
          <a:p>
            <a:fld id="{9BFD8D90-DDB9-45A9-9D7F-31DF53BFBCB9}" type="datetimeFigureOut">
              <a:rPr lang="en-US" smtClean="0"/>
              <a:t>11/16/2017</a:t>
            </a:fld>
            <a:endParaRPr lang="en-US"/>
          </a:p>
        </p:txBody>
      </p:sp>
      <p:sp>
        <p:nvSpPr>
          <p:cNvPr id="4" name="Slide Image Placeholder 3"/>
          <p:cNvSpPr>
            <a:spLocks noGrp="1" noRot="1" noChangeAspect="1"/>
          </p:cNvSpPr>
          <p:nvPr>
            <p:ph type="sldImg" idx="2"/>
          </p:nvPr>
        </p:nvSpPr>
        <p:spPr>
          <a:xfrm>
            <a:off x="735013" y="998538"/>
            <a:ext cx="2616200" cy="1963737"/>
          </a:xfrm>
          <a:prstGeom prst="rect">
            <a:avLst/>
          </a:prstGeom>
          <a:noFill/>
          <a:ln w="12700">
            <a:solidFill>
              <a:prstClr val="black"/>
            </a:solidFill>
          </a:ln>
        </p:spPr>
        <p:txBody>
          <a:bodyPr vert="horz" lIns="91418" tIns="45709" rIns="91418" bIns="45709" rtlCol="0" anchor="ctr"/>
          <a:lstStyle/>
          <a:p>
            <a:endParaRPr lang="en-US"/>
          </a:p>
        </p:txBody>
      </p:sp>
      <p:sp>
        <p:nvSpPr>
          <p:cNvPr id="5" name="Notes Placeholder 4"/>
          <p:cNvSpPr>
            <a:spLocks noGrp="1"/>
          </p:cNvSpPr>
          <p:nvPr>
            <p:ph type="body" sz="quarter" idx="3"/>
          </p:nvPr>
        </p:nvSpPr>
        <p:spPr>
          <a:xfrm>
            <a:off x="701041" y="3279176"/>
            <a:ext cx="5608320" cy="4855180"/>
          </a:xfrm>
          <a:prstGeom prst="rect">
            <a:avLst/>
          </a:prstGeom>
          <a:ln>
            <a:noFill/>
          </a:ln>
        </p:spPr>
        <p:style>
          <a:lnRef idx="2">
            <a:schemeClr val="dk1"/>
          </a:lnRef>
          <a:fillRef idx="1">
            <a:schemeClr val="lt1"/>
          </a:fillRef>
          <a:effectRef idx="0">
            <a:schemeClr val="dk1"/>
          </a:effectRef>
          <a:fontRef idx="none"/>
        </p:style>
        <p:txBody>
          <a:bodyPr vert="horz" lIns="91418" tIns="45709" rIns="91418" bIns="45709" rtlCol="0"/>
          <a:lstStyle/>
          <a:p>
            <a:pPr lvl="0"/>
            <a:endParaRPr lang="en-US" dirty="0"/>
          </a:p>
        </p:txBody>
      </p:sp>
      <p:sp>
        <p:nvSpPr>
          <p:cNvPr id="6" name="Footer Placeholder 5"/>
          <p:cNvSpPr>
            <a:spLocks noGrp="1"/>
          </p:cNvSpPr>
          <p:nvPr>
            <p:ph type="ftr" sz="quarter" idx="4"/>
          </p:nvPr>
        </p:nvSpPr>
        <p:spPr>
          <a:xfrm>
            <a:off x="3" y="8829973"/>
            <a:ext cx="3037840" cy="466433"/>
          </a:xfrm>
          <a:prstGeom prst="rect">
            <a:avLst/>
          </a:prstGeom>
        </p:spPr>
        <p:txBody>
          <a:bodyPr vert="horz" lIns="91418" tIns="45709" rIns="91418" bIns="45709"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73"/>
            <a:ext cx="3037840" cy="466433"/>
          </a:xfrm>
          <a:prstGeom prst="rect">
            <a:avLst/>
          </a:prstGeom>
        </p:spPr>
        <p:txBody>
          <a:bodyPr vert="horz" lIns="91418" tIns="45709" rIns="91418" bIns="45709" rtlCol="0" anchor="b"/>
          <a:lstStyle>
            <a:lvl1pPr algn="r">
              <a:defRPr sz="1200"/>
            </a:lvl1pPr>
          </a:lstStyle>
          <a:p>
            <a:fld id="{F1F3222A-9692-4CB0-85D1-1199FC284DC1}" type="slidenum">
              <a:rPr lang="en-US" smtClean="0"/>
              <a:t>‹#›</a:t>
            </a:fld>
            <a:endParaRPr lang="en-US"/>
          </a:p>
        </p:txBody>
      </p:sp>
    </p:spTree>
    <p:extLst>
      <p:ext uri="{BB962C8B-B14F-4D97-AF65-F5344CB8AC3E}">
        <p14:creationId xmlns:p14="http://schemas.microsoft.com/office/powerpoint/2010/main" val="85390839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Chart paper</a:t>
            </a:r>
            <a:endParaRPr lang="en-US" dirty="0"/>
          </a:p>
        </p:txBody>
      </p:sp>
    </p:spTree>
    <p:extLst>
      <p:ext uri="{BB962C8B-B14F-4D97-AF65-F5344CB8AC3E}">
        <p14:creationId xmlns:p14="http://schemas.microsoft.com/office/powerpoint/2010/main" val="14217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818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Chart paper</a:t>
            </a:r>
            <a:endParaRPr lang="en-US" dirty="0"/>
          </a:p>
        </p:txBody>
      </p:sp>
    </p:spTree>
    <p:extLst>
      <p:ext uri="{BB962C8B-B14F-4D97-AF65-F5344CB8AC3E}">
        <p14:creationId xmlns:p14="http://schemas.microsoft.com/office/powerpoint/2010/main" val="1924141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Chart paper</a:t>
            </a:r>
            <a:endParaRPr lang="en-US" dirty="0"/>
          </a:p>
        </p:txBody>
      </p:sp>
    </p:spTree>
    <p:extLst>
      <p:ext uri="{BB962C8B-B14F-4D97-AF65-F5344CB8AC3E}">
        <p14:creationId xmlns:p14="http://schemas.microsoft.com/office/powerpoint/2010/main" val="168989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634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Chart paper</a:t>
            </a:r>
            <a:endParaRPr lang="en-US" dirty="0"/>
          </a:p>
        </p:txBody>
      </p:sp>
    </p:spTree>
    <p:extLst>
      <p:ext uri="{BB962C8B-B14F-4D97-AF65-F5344CB8AC3E}">
        <p14:creationId xmlns:p14="http://schemas.microsoft.com/office/powerpoint/2010/main" val="83434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2266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041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1937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91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76200" y="76200"/>
            <a:ext cx="4800600" cy="2057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457200" y="228600"/>
            <a:ext cx="3657600" cy="1752600"/>
            <a:chOff x="685801" y="248920"/>
            <a:chExt cx="3657600" cy="1752600"/>
          </a:xfrm>
        </p:grpSpPr>
        <p:sp>
          <p:nvSpPr>
            <p:cNvPr id="11" name="Rectangle 10"/>
            <p:cNvSpPr/>
            <p:nvPr userDrawn="1"/>
          </p:nvSpPr>
          <p:spPr>
            <a:xfrm>
              <a:off x="685801" y="248920"/>
              <a:ext cx="3657600" cy="1752600"/>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04800"/>
              <a:ext cx="3505200" cy="1629918"/>
            </a:xfrm>
            <a:prstGeom prst="rect">
              <a:avLst/>
            </a:prstGeom>
            <a:ln>
              <a:solidFill>
                <a:schemeClr val="accent3"/>
              </a:solidFill>
            </a:ln>
          </p:spPr>
        </p:pic>
      </p:grpSp>
      <p:sp>
        <p:nvSpPr>
          <p:cNvPr id="2" name="Title 1"/>
          <p:cNvSpPr>
            <a:spLocks noGrp="1"/>
          </p:cNvSpPr>
          <p:nvPr>
            <p:ph type="ctrTitle"/>
          </p:nvPr>
        </p:nvSpPr>
        <p:spPr>
          <a:xfrm>
            <a:off x="685800" y="2286000"/>
            <a:ext cx="7772400" cy="1470025"/>
          </a:xfrm>
        </p:spPr>
        <p:txBody>
          <a:bodyPr>
            <a:normAutofit/>
          </a:bodyPr>
          <a:lstStyle>
            <a:lvl1pPr algn="ctr">
              <a:defRPr sz="4400" b="1">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3276600" y="5638800"/>
            <a:ext cx="2133600" cy="365125"/>
          </a:xfrm>
          <a:prstGeom prst="rect">
            <a:avLst/>
          </a:prstGeom>
        </p:spPr>
        <p:txBody>
          <a:bodyPr/>
          <a:lstStyle>
            <a:lvl1pPr>
              <a:defRPr>
                <a:solidFill>
                  <a:schemeClr val="accent3"/>
                </a:solidFill>
              </a:defRPr>
            </a:lvl1pPr>
          </a:lstStyle>
          <a:p>
            <a:pPr algn="ctr"/>
            <a:fld id="{4D3F1EF4-368A-4974-948D-73DEA88F7776}" type="datetime1">
              <a:rPr lang="en-US" smtClean="0"/>
              <a:pPr algn="ctr"/>
              <a:t>11/16/2017</a:t>
            </a:fld>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t="14309" b="48444"/>
          <a:stretch/>
        </p:blipFill>
        <p:spPr>
          <a:xfrm>
            <a:off x="4952999" y="94281"/>
            <a:ext cx="4106433" cy="203931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0" y="4732020"/>
            <a:ext cx="2133600" cy="1813560"/>
          </a:xfrm>
          <a:prstGeom prst="rect">
            <a:avLst/>
          </a:prstGeom>
        </p:spPr>
      </p:pic>
    </p:spTree>
    <p:extLst>
      <p:ext uri="{BB962C8B-B14F-4D97-AF65-F5344CB8AC3E}">
        <p14:creationId xmlns:p14="http://schemas.microsoft.com/office/powerpoint/2010/main" val="214130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57F4615-5141-4ED9-842C-E0DFD1D34C2A}" type="slidenum">
              <a:rPr lang="en-US" smtClean="0"/>
              <a:t>‹#›</a:t>
            </a:fld>
            <a:endParaRPr lang="en-US"/>
          </a:p>
        </p:txBody>
      </p:sp>
    </p:spTree>
    <p:extLst>
      <p:ext uri="{BB962C8B-B14F-4D97-AF65-F5344CB8AC3E}">
        <p14:creationId xmlns:p14="http://schemas.microsoft.com/office/powerpoint/2010/main" val="221365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24EB0E0D-EBDE-4BBD-992A-E382C94AF437}" type="slidenum">
              <a:rPr lang="en-US" smtClean="0"/>
              <a:pPr/>
              <a:t>‹#›</a:t>
            </a:fld>
            <a:endParaRPr lang="en-US" dirty="0"/>
          </a:p>
        </p:txBody>
      </p:sp>
    </p:spTree>
    <p:extLst>
      <p:ext uri="{BB962C8B-B14F-4D97-AF65-F5344CB8AC3E}">
        <p14:creationId xmlns:p14="http://schemas.microsoft.com/office/powerpoint/2010/main" val="215897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311700" y="593367"/>
            <a:ext cx="8520600" cy="94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1"/>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8738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6" name="Shape 26"/>
          <p:cNvSpPr txBox="1">
            <a:spLocks noGrp="1"/>
          </p:cNvSpPr>
          <p:nvPr>
            <p:ph type="body" idx="1"/>
          </p:nvPr>
        </p:nvSpPr>
        <p:spPr>
          <a:xfrm>
            <a:off x="3117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7" name="Shape 27"/>
          <p:cNvSpPr txBox="1">
            <a:spLocks noGrp="1"/>
          </p:cNvSpPr>
          <p:nvPr>
            <p:ph type="body" idx="2"/>
          </p:nvPr>
        </p:nvSpPr>
        <p:spPr>
          <a:xfrm>
            <a:off x="4832400" y="1536633"/>
            <a:ext cx="3999900" cy="45552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8" name="Shape 28"/>
          <p:cNvSpPr txBox="1">
            <a:spLocks noGrp="1"/>
          </p:cNvSpPr>
          <p:nvPr>
            <p:ph type="sldNum" idx="12"/>
          </p:nvPr>
        </p:nvSpPr>
        <p:spPr>
          <a:xfrm>
            <a:off x="8490250" y="6241345"/>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6739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855000"/>
            <a:ext cx="7852200" cy="11480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9" name="Shape 19"/>
          <p:cNvSpPr txBox="1">
            <a:spLocks noGrp="1"/>
          </p:cNvSpPr>
          <p:nvPr>
            <p:ph type="sldNum" idx="12"/>
          </p:nvPr>
        </p:nvSpPr>
        <p:spPr>
          <a:xfrm>
            <a:off x="8490250" y="6241345"/>
            <a:ext cx="5487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333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6858000" cy="100317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1760" y="76200"/>
            <a:ext cx="659384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556646" y="5467951"/>
            <a:ext cx="1320654" cy="1122556"/>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0E94719B-1F8D-4750-8D36-B683867FEC98}" type="slidenum">
              <a:rPr lang="en-US" smtClean="0"/>
              <a:pPr/>
              <a:t>‹#›</a:t>
            </a:fld>
            <a:endParaRPr lang="en-US" dirty="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15480" y="70866"/>
            <a:ext cx="2004962" cy="932307"/>
          </a:xfrm>
          <a:prstGeom prst="rect">
            <a:avLst/>
          </a:prstGeom>
        </p:spPr>
      </p:pic>
      <p:cxnSp>
        <p:nvCxnSpPr>
          <p:cNvPr id="9" name="Straight Connector 8"/>
          <p:cNvCxnSpPr/>
          <p:nvPr userDrawn="1"/>
        </p:nvCxnSpPr>
        <p:spPr>
          <a:xfrm>
            <a:off x="1981200" y="6705600"/>
            <a:ext cx="7086600" cy="0"/>
          </a:xfrm>
          <a:prstGeom prst="line">
            <a:avLst/>
          </a:prstGeom>
          <a:ln w="76200">
            <a:solidFill>
              <a:srgbClr val="F6CD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54041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0" r:id="rId5"/>
    <p:sldLayoutId id="2147483661" r:id="rId6"/>
  </p:sldLayoutIdLst>
  <p:hf hdr="0" ftr="0" dt="0"/>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4eBmyttcfU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www.youtube.com/watch?v=G_Pj2GI6-xc" TargetMode="Externa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educationcounts.govt.nz/__data/assets/pdf_file/0003/109317/994_Future-oriented-07062012.pdf" TargetMode="External"/><Relationship Id="rId3" Type="http://schemas.openxmlformats.org/officeDocument/2006/relationships/hyperlink" Target="http://www.ibo.org/benefits/learner-profile/" TargetMode="External"/><Relationship Id="rId7" Type="http://schemas.openxmlformats.org/officeDocument/2006/relationships/hyperlink" Target="http://www.p21.org/about-us/p21-framework" TargetMode="External"/><Relationship Id="rId12" Type="http://schemas.openxmlformats.org/officeDocument/2006/relationships/image" Target="../media/image15.png"/><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hyperlink" Target="https://education-reimagined.org/wp-content/uploads/2015/10/A-Transformational-Vision-for-Education-in-the-US-2015-09.pdf" TargetMode="External"/><Relationship Id="rId5" Type="http://schemas.openxmlformats.org/officeDocument/2006/relationships/hyperlink" Target="http://cte.ed.gov/employabilityskills/" TargetMode="External"/><Relationship Id="rId15" Type="http://schemas.openxmlformats.org/officeDocument/2006/relationships/hyperlink" Target="http://www3.weforum.org/docs/WEF_Future_of_Jobs.pdf"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asiasociety.org/files/book-globalcompetence.pdf" TargetMode="External"/><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apsva.us/wp-content/uploads/2017/10/Annual_Report_ACI2016.pdf" TargetMode="External"/><Relationship Id="rId3" Type="http://schemas.openxmlformats.org/officeDocument/2006/relationships/hyperlink" Target="https://www.apsva.us/wp-content/uploads/2016/06/Final-Whole-Child-Working-Group-Report-06-08-16-1.pdf" TargetMode="External"/><Relationship Id="rId7" Type="http://schemas.openxmlformats.org/officeDocument/2006/relationships/hyperlink" Target="https://www.apsva.us/wp-content/uploads/2017/10/2017-EXECUTIVE-SUMMARY.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apsva.us/wp-content/uploads/2017/10/2017-Baldrige-Self-Assessment.pdf" TargetMode="External"/><Relationship Id="rId5" Type="http://schemas.openxmlformats.org/officeDocument/2006/relationships/hyperlink" Target="https://www.apsva.us/wp-content/uploads/2017/10/Community-Facilities-Report.pdf" TargetMode="External"/><Relationship Id="rId4" Type="http://schemas.openxmlformats.org/officeDocument/2006/relationships/hyperlink" Target="https://www.apsva.us/wp-content/uploads/2017/10/Master-Planning-Committee-Report.pdf" TargetMode="External"/><Relationship Id="rId9" Type="http://schemas.openxmlformats.org/officeDocument/2006/relationships/hyperlink" Target="https://www.apsva.us/planning-and-evaluation/evaluation/evaluation-repor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APS Strategic Plan Steering Committee </a:t>
            </a:r>
            <a:endParaRPr lang="en-US" dirty="0"/>
          </a:p>
        </p:txBody>
      </p:sp>
      <p:sp>
        <p:nvSpPr>
          <p:cNvPr id="3" name="Subtitle 2"/>
          <p:cNvSpPr>
            <a:spLocks noGrp="1"/>
          </p:cNvSpPr>
          <p:nvPr>
            <p:ph type="subTitle" idx="1"/>
          </p:nvPr>
        </p:nvSpPr>
        <p:spPr/>
        <p:txBody>
          <a:bodyPr>
            <a:normAutofit/>
          </a:bodyPr>
          <a:lstStyle/>
          <a:p>
            <a:r>
              <a:rPr lang="en-US" sz="2700" dirty="0" smtClean="0"/>
              <a:t>November 16, </a:t>
            </a:r>
            <a:r>
              <a:rPr lang="en-US" sz="2700" dirty="0"/>
              <a:t>2017</a:t>
            </a:r>
          </a:p>
        </p:txBody>
      </p:sp>
      <p:sp>
        <p:nvSpPr>
          <p:cNvPr id="5" name="Rectangle 4"/>
          <p:cNvSpPr/>
          <p:nvPr/>
        </p:nvSpPr>
        <p:spPr>
          <a:xfrm>
            <a:off x="4453217" y="3244334"/>
            <a:ext cx="237566" cy="369332"/>
          </a:xfrm>
          <a:prstGeom prst="rect">
            <a:avLst/>
          </a:prstGeom>
        </p:spPr>
        <p:txBody>
          <a:bodyPr wrap="none">
            <a:spAutoFit/>
          </a:bodyPr>
          <a:lstStyle/>
          <a:p>
            <a:r>
              <a:rPr lang="sk-SK" dirty="0"/>
              <a:t> </a:t>
            </a:r>
            <a:endParaRPr lang="en-US" dirty="0"/>
          </a:p>
        </p:txBody>
      </p:sp>
    </p:spTree>
    <p:extLst>
      <p:ext uri="{BB962C8B-B14F-4D97-AF65-F5344CB8AC3E}">
        <p14:creationId xmlns:p14="http://schemas.microsoft.com/office/powerpoint/2010/main" val="3848914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5006"/>
            <a:ext cx="8520600" cy="943200"/>
          </a:xfrm>
        </p:spPr>
        <p:txBody>
          <a:bodyPr/>
          <a:lstStyle/>
          <a:p>
            <a:r>
              <a:rPr lang="en-US" dirty="0" smtClean="0"/>
              <a:t>Mission</a:t>
            </a:r>
            <a:endParaRPr lang="en-US" dirty="0"/>
          </a:p>
        </p:txBody>
      </p:sp>
      <p:sp>
        <p:nvSpPr>
          <p:cNvPr id="7" name="Text Placeholder 6"/>
          <p:cNvSpPr>
            <a:spLocks noGrp="1"/>
          </p:cNvSpPr>
          <p:nvPr>
            <p:ph type="body" idx="1"/>
          </p:nvPr>
        </p:nvSpPr>
        <p:spPr/>
        <p:txBody>
          <a:bodyPr/>
          <a:lstStyle/>
          <a:p>
            <a:pPr marL="0" indent="0" algn="ctr">
              <a:buNone/>
            </a:pPr>
            <a:r>
              <a:rPr lang="en-US" sz="2800" dirty="0"/>
              <a:t>Why do we exist?  What defines our purpose?</a:t>
            </a:r>
          </a:p>
          <a:p>
            <a:pPr marL="0" indent="0">
              <a:buNone/>
            </a:pPr>
            <a:endParaRPr lang="en-US" dirty="0" smtClean="0"/>
          </a:p>
          <a:p>
            <a:pPr marL="0" indent="0">
              <a:buNone/>
            </a:pPr>
            <a:endParaRPr lang="en-US"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700"/>
          <a:stretch/>
        </p:blipFill>
        <p:spPr>
          <a:xfrm>
            <a:off x="2450839" y="2848888"/>
            <a:ext cx="4242322" cy="2400300"/>
          </a:xfrm>
          <a:prstGeom prst="rect">
            <a:avLst/>
          </a:prstGeom>
        </p:spPr>
      </p:pic>
    </p:spTree>
    <p:extLst>
      <p:ext uri="{BB962C8B-B14F-4D97-AF65-F5344CB8AC3E}">
        <p14:creationId xmlns:p14="http://schemas.microsoft.com/office/powerpoint/2010/main" val="94138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5006"/>
            <a:ext cx="8520600" cy="943200"/>
          </a:xfrm>
        </p:spPr>
        <p:txBody>
          <a:bodyPr/>
          <a:lstStyle/>
          <a:p>
            <a:r>
              <a:rPr lang="en-US" dirty="0" smtClean="0"/>
              <a:t>Mission</a:t>
            </a:r>
            <a:endParaRPr lang="en-US" dirty="0"/>
          </a:p>
        </p:txBody>
      </p:sp>
      <p:sp>
        <p:nvSpPr>
          <p:cNvPr id="7" name="Text Placeholder 6"/>
          <p:cNvSpPr>
            <a:spLocks noGrp="1"/>
          </p:cNvSpPr>
          <p:nvPr>
            <p:ph type="body" idx="1"/>
          </p:nvPr>
        </p:nvSpPr>
        <p:spPr>
          <a:xfrm>
            <a:off x="311700" y="1371600"/>
            <a:ext cx="8520600" cy="4720433"/>
          </a:xfrm>
        </p:spPr>
        <p:txBody>
          <a:bodyPr>
            <a:normAutofit/>
          </a:bodyPr>
          <a:lstStyle/>
          <a:p>
            <a:pPr marL="0" indent="0">
              <a:buNone/>
            </a:pPr>
            <a:r>
              <a:rPr lang="en-US" sz="2400" dirty="0" smtClean="0"/>
              <a:t>In your group, review the </a:t>
            </a:r>
            <a:r>
              <a:rPr lang="en-US" sz="2400" i="1" dirty="0"/>
              <a:t>H</a:t>
            </a:r>
            <a:r>
              <a:rPr lang="en-US" sz="2400" i="1" dirty="0" smtClean="0"/>
              <a:t>opes and Aspirations </a:t>
            </a:r>
            <a:r>
              <a:rPr lang="en-US" sz="2400" dirty="0" smtClean="0"/>
              <a:t>responses.</a:t>
            </a:r>
          </a:p>
          <a:p>
            <a:pPr marL="0" indent="0">
              <a:buNone/>
            </a:pPr>
            <a:endParaRPr lang="en-US" dirty="0"/>
          </a:p>
          <a:p>
            <a:pPr marL="0" indent="0">
              <a:buNone/>
            </a:pPr>
            <a:r>
              <a:rPr lang="en-US" dirty="0" smtClean="0"/>
              <a:t>Use the information from the responses to answer:</a:t>
            </a:r>
          </a:p>
          <a:p>
            <a:pPr marL="0" indent="0">
              <a:buNone/>
            </a:pPr>
            <a:endParaRPr lang="en-US" dirty="0"/>
          </a:p>
          <a:p>
            <a:pPr marL="0" indent="0">
              <a:buNone/>
            </a:pPr>
            <a:r>
              <a:rPr lang="en-US" dirty="0" smtClean="0"/>
              <a:t>Why do we exist?  What defines our purpose?</a:t>
            </a:r>
          </a:p>
          <a:p>
            <a:pPr marL="0" indent="0">
              <a:buNone/>
            </a:pPr>
            <a:endParaRPr lang="en-US" dirty="0"/>
          </a:p>
          <a:p>
            <a:pPr marL="0" indent="0">
              <a:buNone/>
            </a:pPr>
            <a:r>
              <a:rPr lang="en-US" sz="2400" dirty="0" smtClean="0"/>
              <a:t>Limit each individual idea to one sentence or phrase.</a:t>
            </a:r>
          </a:p>
          <a:p>
            <a:pPr marL="0" indent="0">
              <a:buNone/>
            </a:pPr>
            <a:endParaRPr lang="en-US" dirty="0" smtClean="0"/>
          </a:p>
        </p:txBody>
      </p:sp>
    </p:spTree>
    <p:extLst>
      <p:ext uri="{BB962C8B-B14F-4D97-AF65-F5344CB8AC3E}">
        <p14:creationId xmlns:p14="http://schemas.microsoft.com/office/powerpoint/2010/main" val="1055265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5006"/>
            <a:ext cx="8520600" cy="943200"/>
          </a:xfrm>
        </p:spPr>
        <p:txBody>
          <a:bodyPr/>
          <a:lstStyle/>
          <a:p>
            <a:r>
              <a:rPr lang="en-US" dirty="0" smtClean="0"/>
              <a:t>Mission: Gallery Walk</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950" y="1295400"/>
            <a:ext cx="7023100" cy="4713845"/>
          </a:xfrm>
          <a:prstGeom prst="rect">
            <a:avLst/>
          </a:prstGeom>
        </p:spPr>
      </p:pic>
    </p:spTree>
    <p:extLst>
      <p:ext uri="{BB962C8B-B14F-4D97-AF65-F5344CB8AC3E}">
        <p14:creationId xmlns:p14="http://schemas.microsoft.com/office/powerpoint/2010/main" val="247724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671250" y="2998500"/>
            <a:ext cx="7852200" cy="861000"/>
          </a:xfrm>
          <a:prstGeom prst="rect">
            <a:avLst/>
          </a:prstGeom>
        </p:spPr>
        <p:txBody>
          <a:bodyPr vert="horz" wrap="square" lIns="91425" tIns="91425" rIns="91425" bIns="91425" rtlCol="0" anchor="ctr" anchorCtr="0">
            <a:noAutofit/>
          </a:bodyPr>
          <a:lstStyle/>
          <a:p>
            <a:r>
              <a:rPr lang="en"/>
              <a:t>Dream: What’s Possible</a:t>
            </a:r>
          </a:p>
        </p:txBody>
      </p:sp>
    </p:spTree>
    <p:extLst>
      <p:ext uri="{BB962C8B-B14F-4D97-AF65-F5344CB8AC3E}">
        <p14:creationId xmlns:p14="http://schemas.microsoft.com/office/powerpoint/2010/main" val="1581506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4000"/>
            <a:ext cx="8520600" cy="943200"/>
          </a:xfrm>
        </p:spPr>
        <p:txBody>
          <a:bodyPr/>
          <a:lstStyle/>
          <a:p>
            <a:r>
              <a:rPr lang="en-US" dirty="0" smtClean="0"/>
              <a:t>Vision</a:t>
            </a:r>
            <a:endParaRPr lang="en-US" dirty="0"/>
          </a:p>
        </p:txBody>
      </p:sp>
      <p:sp>
        <p:nvSpPr>
          <p:cNvPr id="3" name="Content Placeholder 2"/>
          <p:cNvSpPr>
            <a:spLocks noGrp="1"/>
          </p:cNvSpPr>
          <p:nvPr>
            <p:ph type="body" idx="1"/>
          </p:nvPr>
        </p:nvSpPr>
        <p:spPr/>
        <p:txBody>
          <a:bodyPr>
            <a:normAutofit/>
          </a:bodyPr>
          <a:lstStyle/>
          <a:p>
            <a:pPr marL="0" indent="0" algn="ctr">
              <a:buNone/>
            </a:pPr>
            <a:r>
              <a:rPr lang="en-US" sz="2800" dirty="0">
                <a:solidFill>
                  <a:schemeClr val="bg2">
                    <a:lumMod val="25000"/>
                  </a:schemeClr>
                </a:solidFill>
              </a:rPr>
              <a:t>What do we aspire to achieve in the future?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844" y="2857500"/>
            <a:ext cx="4038600" cy="2171700"/>
          </a:xfrm>
          <a:prstGeom prst="rect">
            <a:avLst/>
          </a:prstGeom>
        </p:spPr>
      </p:pic>
    </p:spTree>
    <p:extLst>
      <p:ext uri="{BB962C8B-B14F-4D97-AF65-F5344CB8AC3E}">
        <p14:creationId xmlns:p14="http://schemas.microsoft.com/office/powerpoint/2010/main" val="114023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228600"/>
            <a:ext cx="8520600" cy="572700"/>
          </a:xfrm>
          <a:prstGeom prst="rect">
            <a:avLst/>
          </a:prstGeom>
        </p:spPr>
        <p:txBody>
          <a:bodyPr vert="horz" wrap="square" lIns="91425" tIns="91425" rIns="91425" bIns="91425" rtlCol="0" anchor="ctr" anchorCtr="0">
            <a:noAutofit/>
          </a:bodyPr>
          <a:lstStyle/>
          <a:p>
            <a:r>
              <a:rPr lang="en-US" dirty="0" smtClean="0"/>
              <a:t>The Future of Schools and Jobs</a:t>
            </a:r>
            <a:endParaRPr lang="en" dirty="0"/>
          </a:p>
        </p:txBody>
      </p:sp>
      <p:sp>
        <p:nvSpPr>
          <p:cNvPr id="181" name="Shape 181" descr="High school dropout turned Harvard faculty talks about how a simple new way of thinking helps nurture individual potential.  L. Todd Rose is co-founder and president of The Center for Individual Opportunity, an organization dedicated to providing leadership around the emerging new science of the individual and its implications for education, the workforce, and society. In addition, he is a faculty member at the Harvard Graduate School of Education, where he teaches Educational Neuroscience. Todd is also the author of Square Peg: My story and what it means for raising visionaries, innovators, and out-of-the-box thinkers. He can be found online at www.toddrose.com and on Twitter @ltoddrose.   For more information, visit http://www.individualopportunity.org or @theendofaverage on Twitter.   Creative direction, event AV and full service video provided by http://repertoireproductions.com/" title="The Myth of Average:  Todd Rose at TEDxSonomaCounty">
            <a:hlinkClick r:id="rId3"/>
          </p:cNvPr>
          <p:cNvSpPr/>
          <p:nvPr/>
        </p:nvSpPr>
        <p:spPr>
          <a:xfrm>
            <a:off x="289929" y="1295400"/>
            <a:ext cx="3748671" cy="2667000"/>
          </a:xfrm>
          <a:prstGeom prst="rect">
            <a:avLst/>
          </a:prstGeom>
          <a:blipFill>
            <a:blip r:embed="rId4">
              <a:alphaModFix/>
            </a:blip>
            <a:stretch>
              <a:fillRect/>
            </a:stretch>
          </a:blipFill>
          <a:ln>
            <a:noFill/>
          </a:ln>
        </p:spPr>
        <p:txBody>
          <a:bodyPr/>
          <a:lstStyle/>
          <a:p>
            <a:endParaRPr lang="en-US" dirty="0"/>
          </a:p>
        </p:txBody>
      </p:sp>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4951" y="2814941"/>
            <a:ext cx="4568235" cy="2294917"/>
          </a:xfrm>
          <a:prstGeom prst="rect">
            <a:avLst/>
          </a:prstGeom>
        </p:spPr>
      </p:pic>
    </p:spTree>
    <p:extLst>
      <p:ext uri="{BB962C8B-B14F-4D97-AF65-F5344CB8AC3E}">
        <p14:creationId xmlns:p14="http://schemas.microsoft.com/office/powerpoint/2010/main" val="492540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204049"/>
            <a:ext cx="8520600" cy="572700"/>
          </a:xfrm>
          <a:prstGeom prst="rect">
            <a:avLst/>
          </a:prstGeom>
        </p:spPr>
        <p:txBody>
          <a:bodyPr vert="horz" wrap="square" lIns="91425" tIns="91425" rIns="91425" bIns="91425" rtlCol="0" anchor="t" anchorCtr="0">
            <a:noAutofit/>
          </a:bodyPr>
          <a:lstStyle/>
          <a:p>
            <a:r>
              <a:rPr lang="en" sz="2400" dirty="0" smtClean="0"/>
              <a:t>DREAM</a:t>
            </a:r>
            <a:endParaRPr lang="en" sz="2400" dirty="0"/>
          </a:p>
        </p:txBody>
      </p:sp>
      <p:sp>
        <p:nvSpPr>
          <p:cNvPr id="187" name="Shape 187"/>
          <p:cNvSpPr/>
          <p:nvPr/>
        </p:nvSpPr>
        <p:spPr>
          <a:xfrm>
            <a:off x="3526213" y="1874975"/>
            <a:ext cx="2091600" cy="18846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endParaRPr/>
          </a:p>
        </p:txBody>
      </p:sp>
      <p:sp>
        <p:nvSpPr>
          <p:cNvPr id="188" name="Shape 188"/>
          <p:cNvSpPr/>
          <p:nvPr/>
        </p:nvSpPr>
        <p:spPr>
          <a:xfrm>
            <a:off x="6445563" y="1874975"/>
            <a:ext cx="2091600" cy="1884600"/>
          </a:xfrm>
          <a:prstGeom prst="ellipse">
            <a:avLst/>
          </a:prstGeom>
          <a:solidFill>
            <a:schemeClr val="accent2"/>
          </a:solidFill>
          <a:ln w="9525" cap="flat" cmpd="sng">
            <a:solidFill>
              <a:schemeClr val="accent3"/>
            </a:solidFill>
            <a:prstDash val="solid"/>
            <a:round/>
            <a:headEnd type="none" w="med" len="med"/>
            <a:tailEnd type="none" w="med" len="med"/>
          </a:ln>
        </p:spPr>
        <p:txBody>
          <a:bodyPr wrap="square" lIns="91425" tIns="91425" rIns="91425" bIns="91425" anchor="ctr" anchorCtr="0">
            <a:noAutofit/>
          </a:bodyPr>
          <a:lstStyle/>
          <a:p>
            <a:pPr algn="ctr"/>
            <a:endParaRPr/>
          </a:p>
        </p:txBody>
      </p:sp>
      <p:sp>
        <p:nvSpPr>
          <p:cNvPr id="189" name="Shape 189"/>
          <p:cNvSpPr/>
          <p:nvPr/>
        </p:nvSpPr>
        <p:spPr>
          <a:xfrm>
            <a:off x="606838" y="3930325"/>
            <a:ext cx="2091600" cy="1884600"/>
          </a:xfrm>
          <a:prstGeom prst="ellipse">
            <a:avLst/>
          </a:prstGeom>
          <a:solidFill>
            <a:schemeClr val="accent2"/>
          </a:solidFill>
          <a:ln w="9525" cap="flat" cmpd="sng">
            <a:solidFill>
              <a:schemeClr val="lt1"/>
            </a:solidFill>
            <a:prstDash val="solid"/>
            <a:round/>
            <a:headEnd type="none" w="med" len="med"/>
            <a:tailEnd type="none" w="med" len="med"/>
          </a:ln>
        </p:spPr>
        <p:txBody>
          <a:bodyPr wrap="square" lIns="91425" tIns="91425" rIns="91425" bIns="91425" anchor="ctr" anchorCtr="0">
            <a:noAutofit/>
          </a:bodyPr>
          <a:lstStyle/>
          <a:p>
            <a:pPr algn="ctr"/>
            <a:endParaRPr/>
          </a:p>
        </p:txBody>
      </p:sp>
      <p:sp>
        <p:nvSpPr>
          <p:cNvPr id="190" name="Shape 190"/>
          <p:cNvSpPr/>
          <p:nvPr/>
        </p:nvSpPr>
        <p:spPr>
          <a:xfrm>
            <a:off x="3526200" y="3930325"/>
            <a:ext cx="2091600" cy="1884600"/>
          </a:xfrm>
          <a:prstGeom prst="ellipse">
            <a:avLst/>
          </a:prstGeom>
          <a:solidFill>
            <a:schemeClr val="accent2"/>
          </a:solidFill>
          <a:ln w="9525" cap="flat" cmpd="sng">
            <a:solidFill>
              <a:schemeClr val="accent2"/>
            </a:solidFill>
            <a:prstDash val="solid"/>
            <a:round/>
            <a:headEnd type="none" w="med" len="med"/>
            <a:tailEnd type="none" w="med" len="med"/>
          </a:ln>
        </p:spPr>
        <p:txBody>
          <a:bodyPr wrap="square" lIns="91425" tIns="91425" rIns="91425" bIns="91425" anchor="ctr" anchorCtr="0">
            <a:noAutofit/>
          </a:bodyPr>
          <a:lstStyle/>
          <a:p>
            <a:pPr algn="ctr"/>
            <a:endParaRPr/>
          </a:p>
        </p:txBody>
      </p:sp>
      <p:sp>
        <p:nvSpPr>
          <p:cNvPr id="191" name="Shape 191"/>
          <p:cNvSpPr/>
          <p:nvPr/>
        </p:nvSpPr>
        <p:spPr>
          <a:xfrm>
            <a:off x="6445538" y="3930325"/>
            <a:ext cx="2091600" cy="18846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endParaRPr/>
          </a:p>
        </p:txBody>
      </p:sp>
      <p:sp>
        <p:nvSpPr>
          <p:cNvPr id="192" name="Shape 192"/>
          <p:cNvSpPr/>
          <p:nvPr/>
        </p:nvSpPr>
        <p:spPr>
          <a:xfrm>
            <a:off x="606863" y="1960350"/>
            <a:ext cx="2091600" cy="18846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endParaRPr/>
          </a:p>
        </p:txBody>
      </p:sp>
      <p:pic>
        <p:nvPicPr>
          <p:cNvPr id="193" name="Shape 193" descr="Screen Shot 2016-02-28 at 6.55.05 PM.png">
            <a:hlinkClick r:id="rId3"/>
          </p:cNvPr>
          <p:cNvPicPr preferRelativeResize="0"/>
          <p:nvPr/>
        </p:nvPicPr>
        <p:blipFill>
          <a:blip r:embed="rId4">
            <a:alphaModFix/>
          </a:blip>
          <a:stretch>
            <a:fillRect/>
          </a:stretch>
        </p:blipFill>
        <p:spPr>
          <a:xfrm>
            <a:off x="665454" y="2033524"/>
            <a:ext cx="1960025" cy="713200"/>
          </a:xfrm>
          <a:prstGeom prst="rect">
            <a:avLst/>
          </a:prstGeom>
          <a:noFill/>
          <a:ln>
            <a:noFill/>
          </a:ln>
        </p:spPr>
      </p:pic>
      <p:pic>
        <p:nvPicPr>
          <p:cNvPr id="194" name="Shape 194" descr="Screen Shot 2016-02-28 at 6.56.29 PM.png">
            <a:hlinkClick r:id="rId5"/>
          </p:cNvPr>
          <p:cNvPicPr preferRelativeResize="0"/>
          <p:nvPr/>
        </p:nvPicPr>
        <p:blipFill>
          <a:blip r:embed="rId6">
            <a:alphaModFix/>
          </a:blip>
          <a:stretch>
            <a:fillRect/>
          </a:stretch>
        </p:blipFill>
        <p:spPr>
          <a:xfrm>
            <a:off x="3684769" y="2350419"/>
            <a:ext cx="1774500" cy="933700"/>
          </a:xfrm>
          <a:prstGeom prst="rect">
            <a:avLst/>
          </a:prstGeom>
          <a:noFill/>
          <a:ln>
            <a:noFill/>
          </a:ln>
        </p:spPr>
      </p:pic>
      <p:pic>
        <p:nvPicPr>
          <p:cNvPr id="195" name="Shape 195" descr="Screen Shot 2016-02-28 at 6.57.37 PM.png">
            <a:hlinkClick r:id="rId7"/>
          </p:cNvPr>
          <p:cNvPicPr preferRelativeResize="0"/>
          <p:nvPr/>
        </p:nvPicPr>
        <p:blipFill>
          <a:blip r:embed="rId8">
            <a:alphaModFix/>
          </a:blip>
          <a:stretch>
            <a:fillRect/>
          </a:stretch>
        </p:blipFill>
        <p:spPr>
          <a:xfrm>
            <a:off x="6680190" y="2311616"/>
            <a:ext cx="1622296" cy="969500"/>
          </a:xfrm>
          <a:prstGeom prst="rect">
            <a:avLst/>
          </a:prstGeom>
          <a:noFill/>
          <a:ln>
            <a:noFill/>
          </a:ln>
        </p:spPr>
      </p:pic>
      <p:pic>
        <p:nvPicPr>
          <p:cNvPr id="196" name="Shape 196" descr="Screen Shot 2016-02-28 at 5.39.53 PM.png">
            <a:hlinkClick r:id="rId9"/>
          </p:cNvPr>
          <p:cNvPicPr preferRelativeResize="0"/>
          <p:nvPr/>
        </p:nvPicPr>
        <p:blipFill>
          <a:blip r:embed="rId10">
            <a:alphaModFix/>
          </a:blip>
          <a:stretch>
            <a:fillRect/>
          </a:stretch>
        </p:blipFill>
        <p:spPr>
          <a:xfrm>
            <a:off x="1005175" y="4059288"/>
            <a:ext cx="1294950" cy="1626675"/>
          </a:xfrm>
          <a:prstGeom prst="rect">
            <a:avLst/>
          </a:prstGeom>
          <a:noFill/>
          <a:ln>
            <a:noFill/>
          </a:ln>
        </p:spPr>
      </p:pic>
      <p:pic>
        <p:nvPicPr>
          <p:cNvPr id="2" name="Picture 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78078" y="4308971"/>
            <a:ext cx="2387844" cy="1127308"/>
          </a:xfrm>
          <a:prstGeom prst="rect">
            <a:avLst/>
          </a:prstGeom>
        </p:spPr>
      </p:pic>
      <p:pic>
        <p:nvPicPr>
          <p:cNvPr id="3" name="Picture 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28605" y="4419600"/>
            <a:ext cx="2228562" cy="831399"/>
          </a:xfrm>
          <a:prstGeom prst="rect">
            <a:avLst/>
          </a:prstGeom>
        </p:spPr>
      </p:pic>
      <p:pic>
        <p:nvPicPr>
          <p:cNvPr id="4" name="Picture 3">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00866" y="2871509"/>
            <a:ext cx="1936417" cy="848656"/>
          </a:xfrm>
          <a:prstGeom prst="rect">
            <a:avLst/>
          </a:prstGeom>
        </p:spPr>
      </p:pic>
    </p:spTree>
    <p:extLst>
      <p:ext uri="{BB962C8B-B14F-4D97-AF65-F5344CB8AC3E}">
        <p14:creationId xmlns:p14="http://schemas.microsoft.com/office/powerpoint/2010/main" val="40041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28600" y="152400"/>
            <a:ext cx="8520600" cy="572700"/>
          </a:xfrm>
          <a:prstGeom prst="rect">
            <a:avLst/>
          </a:prstGeom>
        </p:spPr>
        <p:txBody>
          <a:bodyPr vert="horz" wrap="square" lIns="91425" tIns="91425" rIns="91425" bIns="91425" rtlCol="0" anchor="t" anchorCtr="0">
            <a:noAutofit/>
          </a:bodyPr>
          <a:lstStyle/>
          <a:p>
            <a:r>
              <a:rPr lang="en" dirty="0"/>
              <a:t>Competencies and Attributes</a:t>
            </a:r>
          </a:p>
        </p:txBody>
      </p:sp>
      <p:sp>
        <p:nvSpPr>
          <p:cNvPr id="204" name="Shape 204"/>
          <p:cNvSpPr txBox="1">
            <a:spLocks noGrp="1"/>
          </p:cNvSpPr>
          <p:nvPr>
            <p:ph type="body" idx="1"/>
          </p:nvPr>
        </p:nvSpPr>
        <p:spPr>
          <a:xfrm>
            <a:off x="228600" y="1447800"/>
            <a:ext cx="8520600" cy="3416400"/>
          </a:xfrm>
          <a:prstGeom prst="rect">
            <a:avLst/>
          </a:prstGeom>
        </p:spPr>
        <p:txBody>
          <a:bodyPr vert="horz" wrap="square" lIns="91425" tIns="91425" rIns="91425" bIns="91425" rtlCol="0" anchor="t" anchorCtr="0">
            <a:noAutofit/>
          </a:bodyPr>
          <a:lstStyle/>
          <a:p>
            <a:pPr marL="457200"/>
            <a:r>
              <a:rPr lang="en" sz="2400" dirty="0"/>
              <a:t>In your group, </a:t>
            </a:r>
            <a:r>
              <a:rPr lang="en" sz="2400" dirty="0" smtClean="0"/>
              <a:t>re</a:t>
            </a:r>
            <a:r>
              <a:rPr lang="en-US" sz="2400" dirty="0" smtClean="0"/>
              <a:t>view</a:t>
            </a:r>
            <a:r>
              <a:rPr lang="en" sz="2400" dirty="0" smtClean="0"/>
              <a:t> </a:t>
            </a:r>
            <a:r>
              <a:rPr lang="en" sz="2400" dirty="0"/>
              <a:t>the assigned resources.</a:t>
            </a:r>
          </a:p>
          <a:p>
            <a:pPr marL="457200"/>
            <a:r>
              <a:rPr lang="en" sz="2400" dirty="0"/>
              <a:t>Jot down the phrases or sentences that stand out to you.</a:t>
            </a:r>
          </a:p>
          <a:p>
            <a:pPr marL="457200"/>
            <a:r>
              <a:rPr lang="en" sz="2400" dirty="0"/>
              <a:t>After your group is finished, share what you wrote and why.</a:t>
            </a:r>
          </a:p>
          <a:p>
            <a:pPr>
              <a:buNone/>
            </a:pPr>
            <a:endParaRPr lang="en-US" sz="2400" dirty="0" smtClean="0"/>
          </a:p>
          <a:p>
            <a:pPr>
              <a:buNone/>
            </a:pPr>
            <a:r>
              <a:rPr lang="en" sz="2400" dirty="0" smtClean="0"/>
              <a:t>Then</a:t>
            </a:r>
            <a:r>
              <a:rPr lang="en" sz="2400" dirty="0"/>
              <a:t>…</a:t>
            </a:r>
          </a:p>
          <a:p>
            <a:pPr marL="457200"/>
            <a:r>
              <a:rPr lang="en" sz="2400" dirty="0"/>
              <a:t>Circle those words in the phrases and sentences that are most impactful.</a:t>
            </a:r>
          </a:p>
          <a:p>
            <a:pPr marL="457200"/>
            <a:r>
              <a:rPr lang="en-US" sz="2400" dirty="0"/>
              <a:t>L</a:t>
            </a:r>
            <a:r>
              <a:rPr lang="en-US" sz="2400" dirty="0" smtClean="0"/>
              <a:t>ist any competencies or attributes from your assigned resource that you believe APS students would need.</a:t>
            </a:r>
            <a:endParaRPr lang="en" sz="2400" dirty="0"/>
          </a:p>
        </p:txBody>
      </p:sp>
    </p:spTree>
    <p:extLst>
      <p:ext uri="{BB962C8B-B14F-4D97-AF65-F5344CB8AC3E}">
        <p14:creationId xmlns:p14="http://schemas.microsoft.com/office/powerpoint/2010/main" val="1132719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1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1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1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4" end="4"/>
                                            </p:txEl>
                                          </p:spTgt>
                                        </p:tgtEl>
                                        <p:attrNameLst>
                                          <p:attrName>style.visibility</p:attrName>
                                        </p:attrNameLst>
                                      </p:cBhvr>
                                      <p:to>
                                        <p:strVal val="visible"/>
                                      </p:to>
                                    </p:set>
                                    <p:animEffect transition="in" filter="fade">
                                      <p:cBhvr>
                                        <p:cTn id="22" dur="1000"/>
                                        <p:tgtEl>
                                          <p:spTgt spid="20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5" end="5"/>
                                            </p:txEl>
                                          </p:spTgt>
                                        </p:tgtEl>
                                        <p:attrNameLst>
                                          <p:attrName>style.visibility</p:attrName>
                                        </p:attrNameLst>
                                      </p:cBhvr>
                                      <p:to>
                                        <p:strVal val="visible"/>
                                      </p:to>
                                    </p:set>
                                    <p:animEffect transition="in" filter="fade">
                                      <p:cBhvr>
                                        <p:cTn id="27" dur="1000"/>
                                        <p:tgtEl>
                                          <p:spTgt spid="20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6" end="6"/>
                                            </p:txEl>
                                          </p:spTgt>
                                        </p:tgtEl>
                                        <p:attrNameLst>
                                          <p:attrName>style.visibility</p:attrName>
                                        </p:attrNameLst>
                                      </p:cBhvr>
                                      <p:to>
                                        <p:strVal val="visible"/>
                                      </p:to>
                                    </p:set>
                                    <p:animEffect transition="in" filter="fade">
                                      <p:cBhvr>
                                        <p:cTn id="32" dur="10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28600" y="152400"/>
            <a:ext cx="8520600" cy="572700"/>
          </a:xfrm>
          <a:prstGeom prst="rect">
            <a:avLst/>
          </a:prstGeom>
        </p:spPr>
        <p:txBody>
          <a:bodyPr vert="horz" wrap="square" lIns="91425" tIns="91425" rIns="91425" bIns="91425" rtlCol="0" anchor="t" anchorCtr="0">
            <a:noAutofit/>
          </a:bodyPr>
          <a:lstStyle/>
          <a:p>
            <a:r>
              <a:rPr lang="en-US" dirty="0" smtClean="0"/>
              <a:t>Follow-Up: Data Dashboard</a:t>
            </a:r>
            <a:endParaRPr lang="e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6553200" cy="4831135"/>
          </a:xfrm>
          <a:prstGeom prst="rect">
            <a:avLst/>
          </a:prstGeom>
        </p:spPr>
      </p:pic>
    </p:spTree>
    <p:extLst>
      <p:ext uri="{BB962C8B-B14F-4D97-AF65-F5344CB8AC3E}">
        <p14:creationId xmlns:p14="http://schemas.microsoft.com/office/powerpoint/2010/main" val="2568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228600" y="152400"/>
            <a:ext cx="8520600" cy="572700"/>
          </a:xfrm>
          <a:prstGeom prst="rect">
            <a:avLst/>
          </a:prstGeom>
        </p:spPr>
        <p:txBody>
          <a:bodyPr vert="horz" wrap="square" lIns="91425" tIns="91425" rIns="91425" bIns="91425" rtlCol="0" anchor="t" anchorCtr="0">
            <a:noAutofit/>
          </a:bodyPr>
          <a:lstStyle/>
          <a:p>
            <a:r>
              <a:rPr lang="en-US" dirty="0" smtClean="0"/>
              <a:t>Follow-Up: Assigned Readings</a:t>
            </a:r>
            <a:endParaRPr lang="en" dirty="0"/>
          </a:p>
        </p:txBody>
      </p:sp>
      <p:sp>
        <p:nvSpPr>
          <p:cNvPr id="4" name="Rectangle 3"/>
          <p:cNvSpPr/>
          <p:nvPr/>
        </p:nvSpPr>
        <p:spPr>
          <a:xfrm>
            <a:off x="304800" y="1219200"/>
            <a:ext cx="8520600" cy="3970318"/>
          </a:xfrm>
          <a:prstGeom prst="rect">
            <a:avLst/>
          </a:prstGeom>
        </p:spPr>
        <p:txBody>
          <a:bodyPr wrap="square">
            <a:spAutoFit/>
          </a:bodyPr>
          <a:lstStyle/>
          <a:p>
            <a:pPr>
              <a:buNone/>
            </a:pPr>
            <a:r>
              <a:rPr lang="en-US" dirty="0" smtClean="0"/>
              <a:t>Read:</a:t>
            </a:r>
          </a:p>
          <a:p>
            <a:endParaRPr lang="en-US" dirty="0">
              <a:hlinkClick r:id="rId3"/>
            </a:endParaRPr>
          </a:p>
          <a:p>
            <a:pPr>
              <a:buFont typeface="Arial" charset="0"/>
              <a:buChar char="•"/>
            </a:pPr>
            <a:r>
              <a:rPr lang="en-US" dirty="0">
                <a:hlinkClick r:id="rId3"/>
              </a:rPr>
              <a:t>Whole Child Framework</a:t>
            </a:r>
            <a:endParaRPr lang="en-US" dirty="0"/>
          </a:p>
          <a:p>
            <a:pPr>
              <a:buFont typeface="Arial" charset="0"/>
              <a:buChar char="•"/>
            </a:pPr>
            <a:r>
              <a:rPr lang="en-US" dirty="0">
                <a:hlinkClick r:id="rId4"/>
              </a:rPr>
              <a:t>Master Planning Committee Report</a:t>
            </a:r>
            <a:endParaRPr lang="en-US" dirty="0"/>
          </a:p>
          <a:p>
            <a:pPr>
              <a:buFont typeface="Arial" charset="0"/>
              <a:buChar char="•"/>
            </a:pPr>
            <a:r>
              <a:rPr lang="en-US" dirty="0">
                <a:hlinkClick r:id="rId5"/>
              </a:rPr>
              <a:t>Community Facility Study and 2015 Report</a:t>
            </a:r>
            <a:endParaRPr lang="en-US" dirty="0"/>
          </a:p>
          <a:p>
            <a:pPr>
              <a:buFont typeface="Arial" charset="0"/>
              <a:buChar char="•"/>
            </a:pPr>
            <a:r>
              <a:rPr lang="en-US" dirty="0">
                <a:hlinkClick r:id="rId6"/>
              </a:rPr>
              <a:t>2017 Baldrige Self Assessment</a:t>
            </a:r>
            <a:endParaRPr lang="en-US" dirty="0"/>
          </a:p>
          <a:p>
            <a:pPr>
              <a:buFont typeface="Arial" charset="0"/>
              <a:buChar char="•"/>
            </a:pPr>
            <a:r>
              <a:rPr lang="en-US" dirty="0">
                <a:hlinkClick r:id="rId7"/>
              </a:rPr>
              <a:t>Arlington’s 2017 Youth Risk Behavior Survey</a:t>
            </a:r>
            <a:endParaRPr lang="en-US" dirty="0"/>
          </a:p>
          <a:p>
            <a:pPr>
              <a:buNone/>
            </a:pPr>
            <a:endParaRPr lang="en-US" dirty="0" smtClean="0"/>
          </a:p>
          <a:p>
            <a:pPr>
              <a:buNone/>
            </a:pPr>
            <a:endParaRPr lang="en-US" dirty="0"/>
          </a:p>
          <a:p>
            <a:pPr>
              <a:buNone/>
            </a:pPr>
            <a:r>
              <a:rPr lang="en-US" dirty="0" smtClean="0"/>
              <a:t>Review and be familiar with:</a:t>
            </a:r>
          </a:p>
          <a:p>
            <a:endParaRPr lang="en-US" dirty="0"/>
          </a:p>
          <a:p>
            <a:pPr>
              <a:buFont typeface="Arial" charset="0"/>
              <a:buChar char="•"/>
            </a:pPr>
            <a:r>
              <a:rPr lang="en-US" dirty="0">
                <a:hlinkClick r:id="rId8"/>
              </a:rPr>
              <a:t>Advisory Committee on Instruction’s Annual Reports</a:t>
            </a:r>
            <a:endParaRPr lang="en-US" dirty="0"/>
          </a:p>
          <a:p>
            <a:pPr>
              <a:buFont typeface="Arial" charset="0"/>
              <a:buChar char="•"/>
            </a:pPr>
            <a:r>
              <a:rPr lang="en-US" dirty="0">
                <a:hlinkClick r:id="rId9"/>
              </a:rPr>
              <a:t>Program Evaluations</a:t>
            </a:r>
            <a:endParaRPr lang="en-US" dirty="0"/>
          </a:p>
          <a:p>
            <a:pPr>
              <a:buNone/>
            </a:pPr>
            <a:endParaRPr lang="en-US" dirty="0"/>
          </a:p>
        </p:txBody>
      </p:sp>
    </p:spTree>
    <p:extLst>
      <p:ext uri="{BB962C8B-B14F-4D97-AF65-F5344CB8AC3E}">
        <p14:creationId xmlns:p14="http://schemas.microsoft.com/office/powerpoint/2010/main" val="339146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Agenda</a:t>
            </a:r>
            <a:endParaRPr lang="en-US" sz="3200"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Welcome and Introductions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Mission and Vision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Hopes and Aspirations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Dream: What’s Possible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Closing</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749087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886700" cy="2852737"/>
          </a:xfrm>
        </p:spPr>
        <p:txBody>
          <a:bodyPr/>
          <a:lstStyle/>
          <a:p>
            <a:r>
              <a:rPr lang="en-US" dirty="0" smtClean="0"/>
              <a:t>Public Comment</a:t>
            </a:r>
            <a:endParaRPr lang="en-US" dirty="0"/>
          </a:p>
        </p:txBody>
      </p:sp>
    </p:spTree>
    <p:extLst>
      <p:ext uri="{BB962C8B-B14F-4D97-AF65-F5344CB8AC3E}">
        <p14:creationId xmlns:p14="http://schemas.microsoft.com/office/powerpoint/2010/main" val="1333837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886700" cy="2852737"/>
          </a:xfrm>
        </p:spPr>
        <p:txBody>
          <a:bodyPr/>
          <a:lstStyle/>
          <a:p>
            <a:r>
              <a:rPr lang="en-US" dirty="0" smtClean="0"/>
              <a:t>Closing</a:t>
            </a:r>
            <a:endParaRPr lang="en-US" dirty="0"/>
          </a:p>
        </p:txBody>
      </p:sp>
    </p:spTree>
    <p:extLst>
      <p:ext uri="{BB962C8B-B14F-4D97-AF65-F5344CB8AC3E}">
        <p14:creationId xmlns:p14="http://schemas.microsoft.com/office/powerpoint/2010/main" val="2334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Working Agreements</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Assume positive </a:t>
            </a:r>
            <a:r>
              <a:rPr lang="en-US" dirty="0" smtClean="0"/>
              <a:t>intentions</a:t>
            </a:r>
            <a:endParaRPr lang="en-US" dirty="0"/>
          </a:p>
          <a:p>
            <a:r>
              <a:rPr lang="en-US" dirty="0"/>
              <a:t>Allow everyone’s voice to be </a:t>
            </a:r>
            <a:r>
              <a:rPr lang="en-US" dirty="0" smtClean="0"/>
              <a:t>heard</a:t>
            </a:r>
            <a:endParaRPr lang="en-US" dirty="0"/>
          </a:p>
          <a:p>
            <a:r>
              <a:rPr lang="en-US" dirty="0"/>
              <a:t>Focus on the </a:t>
            </a:r>
            <a:r>
              <a:rPr lang="en-US" dirty="0" smtClean="0"/>
              <a:t>work</a:t>
            </a:r>
            <a:endParaRPr lang="en-US" dirty="0"/>
          </a:p>
          <a:p>
            <a:r>
              <a:rPr lang="en-US" dirty="0"/>
              <a:t>Promote a sense of </a:t>
            </a:r>
            <a:r>
              <a:rPr lang="en-US" dirty="0" smtClean="0"/>
              <a:t>inquiry</a:t>
            </a:r>
            <a:endParaRPr lang="en-US" dirty="0"/>
          </a:p>
          <a:p>
            <a:r>
              <a:rPr lang="en-US" dirty="0"/>
              <a:t>Pay attention to self and </a:t>
            </a:r>
            <a:r>
              <a:rPr lang="en-US" dirty="0" smtClean="0"/>
              <a:t>others</a:t>
            </a:r>
          </a:p>
          <a:p>
            <a:r>
              <a:rPr lang="en-US" dirty="0"/>
              <a:t>Collaboration will formulate the milestones for creating the strategic </a:t>
            </a:r>
            <a:r>
              <a:rPr lang="en-US" dirty="0" smtClean="0"/>
              <a:t>plan</a:t>
            </a:r>
            <a:endParaRPr lang="en-US" dirty="0"/>
          </a:p>
          <a:p>
            <a:r>
              <a:rPr lang="en-US" dirty="0"/>
              <a:t>Consensus will be the goal </a:t>
            </a:r>
          </a:p>
          <a:p>
            <a:pPr lvl="1">
              <a:buFont typeface="Courier New" panose="02070309020205020404" pitchFamily="49" charset="0"/>
              <a:buChar char="o"/>
            </a:pPr>
            <a:r>
              <a:rPr lang="en-US" dirty="0"/>
              <a:t>Acceptable rather than the perfect</a:t>
            </a:r>
          </a:p>
          <a:p>
            <a:pPr lvl="1">
              <a:buFont typeface="Courier New" panose="02070309020205020404" pitchFamily="49" charset="0"/>
              <a:buChar char="o"/>
            </a:pPr>
            <a:r>
              <a:rPr lang="en-US" dirty="0"/>
              <a:t>Best intentions rather than winning a </a:t>
            </a:r>
            <a:r>
              <a:rPr lang="en-US" dirty="0" smtClean="0"/>
              <a:t>point</a:t>
            </a:r>
            <a:endParaRPr lang="en-US" dirty="0"/>
          </a:p>
          <a:p>
            <a:r>
              <a:rPr lang="en-US" dirty="0"/>
              <a:t>School Board makes the final decision</a:t>
            </a:r>
          </a:p>
          <a:p>
            <a:endParaRPr lang="en-US" dirty="0" smtClean="0"/>
          </a:p>
        </p:txBody>
      </p:sp>
    </p:spTree>
    <p:extLst>
      <p:ext uri="{BB962C8B-B14F-4D97-AF65-F5344CB8AC3E}">
        <p14:creationId xmlns:p14="http://schemas.microsoft.com/office/powerpoint/2010/main" val="916705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Housekeeping</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t>Notes </a:t>
            </a:r>
          </a:p>
          <a:p>
            <a:r>
              <a:rPr lang="en-US" dirty="0" smtClean="0"/>
              <a:t>Notes Checkers</a:t>
            </a:r>
          </a:p>
          <a:p>
            <a:pPr marL="0" indent="0">
              <a:buNone/>
            </a:pPr>
            <a:endParaRPr lang="en-US" dirty="0"/>
          </a:p>
          <a:p>
            <a:pPr marL="0" indent="0">
              <a:buNone/>
            </a:pPr>
            <a:r>
              <a:rPr lang="en-US" dirty="0" smtClean="0"/>
              <a:t>Questions from Prior </a:t>
            </a:r>
            <a:r>
              <a:rPr lang="en-US" dirty="0"/>
              <a:t>M</a:t>
            </a:r>
            <a:r>
              <a:rPr lang="en-US" dirty="0" smtClean="0"/>
              <a:t>eeting</a:t>
            </a:r>
          </a:p>
          <a:p>
            <a:pPr lvl="1">
              <a:buFont typeface="Arial" charset="0"/>
              <a:buChar char="•"/>
            </a:pPr>
            <a:r>
              <a:rPr lang="en-US" dirty="0"/>
              <a:t>A</a:t>
            </a:r>
            <a:r>
              <a:rPr lang="en-US" dirty="0" smtClean="0"/>
              <a:t>ccessibility</a:t>
            </a:r>
          </a:p>
          <a:p>
            <a:pPr lvl="1">
              <a:buFont typeface="Arial" charset="0"/>
              <a:buChar char="•"/>
            </a:pPr>
            <a:r>
              <a:rPr lang="en-US" dirty="0" smtClean="0"/>
              <a:t>Community Outreach</a:t>
            </a:r>
          </a:p>
          <a:p>
            <a:pPr marL="914400" lvl="2" indent="0">
              <a:buNone/>
            </a:pPr>
            <a:r>
              <a:rPr lang="en-US" dirty="0" smtClean="0"/>
              <a:t>Civic Associations</a:t>
            </a:r>
            <a:endParaRPr lang="en-US" dirty="0"/>
          </a:p>
          <a:p>
            <a:pPr marL="914400" lvl="2" indent="0">
              <a:buNone/>
            </a:pPr>
            <a:r>
              <a:rPr lang="en-US" dirty="0" smtClean="0"/>
              <a:t>School Ambassadors</a:t>
            </a:r>
          </a:p>
          <a:p>
            <a:pPr marL="914400" lvl="2" indent="0">
              <a:buNone/>
            </a:pPr>
            <a:r>
              <a:rPr lang="en-US" dirty="0" smtClean="0"/>
              <a:t>Out of School Time Council, Sat. Nov. 4</a:t>
            </a:r>
          </a:p>
        </p:txBody>
      </p:sp>
    </p:spTree>
    <p:extLst>
      <p:ext uri="{BB962C8B-B14F-4D97-AF65-F5344CB8AC3E}">
        <p14:creationId xmlns:p14="http://schemas.microsoft.com/office/powerpoint/2010/main" val="24452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Outcomes</a:t>
            </a:r>
            <a:r>
              <a:rPr lang="en-US" sz="2700" dirty="0" smtClean="0"/>
              <a:t> </a:t>
            </a:r>
            <a:endParaRPr lang="en-US" sz="2700" dirty="0"/>
          </a:p>
        </p:txBody>
      </p:sp>
      <p:sp>
        <p:nvSpPr>
          <p:cNvPr id="3" name="Content Placeholder 2"/>
          <p:cNvSpPr>
            <a:spLocks noGrp="1"/>
          </p:cNvSpPr>
          <p:nvPr>
            <p:ph idx="1"/>
          </p:nvPr>
        </p:nvSpPr>
        <p:spPr>
          <a:xfrm>
            <a:off x="228600" y="1295400"/>
            <a:ext cx="8458200" cy="4830763"/>
          </a:xfrm>
        </p:spPr>
        <p:txBody>
          <a:bodyPr>
            <a:normAutofit/>
          </a:bodyPr>
          <a:lstStyle/>
          <a:p>
            <a:pPr marL="0" indent="0">
              <a:buNone/>
            </a:pPr>
            <a:r>
              <a:rPr lang="en-US" dirty="0"/>
              <a:t>By the end of our </a:t>
            </a:r>
            <a:r>
              <a:rPr lang="en-US" dirty="0" smtClean="0"/>
              <a:t>process, </a:t>
            </a:r>
            <a:r>
              <a:rPr lang="en-US" dirty="0"/>
              <a:t>participants will: </a:t>
            </a:r>
          </a:p>
          <a:p>
            <a:pPr fontAlgn="base"/>
            <a:r>
              <a:rPr lang="en-US" dirty="0"/>
              <a:t>Use </a:t>
            </a:r>
            <a:r>
              <a:rPr lang="en-US" dirty="0" smtClean="0"/>
              <a:t>our current data to provide clarity and focus for APS</a:t>
            </a:r>
            <a:endParaRPr lang="en-US" dirty="0"/>
          </a:p>
          <a:p>
            <a:pPr fontAlgn="base"/>
            <a:r>
              <a:rPr lang="en-US" dirty="0"/>
              <a:t>Define the ideal state of the district</a:t>
            </a:r>
          </a:p>
          <a:p>
            <a:pPr fontAlgn="base"/>
            <a:r>
              <a:rPr lang="en-US" dirty="0" smtClean="0"/>
              <a:t>Develop </a:t>
            </a:r>
            <a:r>
              <a:rPr lang="en-US" dirty="0"/>
              <a:t>a wide-range of </a:t>
            </a:r>
            <a:r>
              <a:rPr lang="en-US" dirty="0" smtClean="0"/>
              <a:t>goals, strategies, and objectives </a:t>
            </a:r>
            <a:r>
              <a:rPr lang="en-US" dirty="0"/>
              <a:t>to reach the ideal </a:t>
            </a:r>
            <a:r>
              <a:rPr lang="en-US" dirty="0" smtClean="0"/>
              <a:t>state</a:t>
            </a:r>
          </a:p>
          <a:p>
            <a:pPr marL="0" indent="0" fontAlgn="base">
              <a:buNone/>
            </a:pPr>
            <a:endParaRPr lang="en-US" dirty="0"/>
          </a:p>
          <a:p>
            <a:pPr marL="0" indent="0" algn="ctr" fontAlgn="base">
              <a:buNone/>
            </a:pPr>
            <a:r>
              <a:rPr lang="en-US" dirty="0" smtClean="0"/>
              <a:t>Going from </a:t>
            </a:r>
            <a:r>
              <a:rPr lang="en-US" sz="3600" b="1" dirty="0" smtClean="0"/>
              <a:t>What If</a:t>
            </a:r>
            <a:r>
              <a:rPr lang="is-IS" sz="3600" b="1" dirty="0" smtClean="0"/>
              <a:t>… </a:t>
            </a:r>
            <a:r>
              <a:rPr lang="is-IS" dirty="0" smtClean="0"/>
              <a:t>to </a:t>
            </a:r>
            <a:r>
              <a:rPr lang="is-IS" sz="3600" b="1" dirty="0" smtClean="0"/>
              <a:t>Results</a:t>
            </a:r>
            <a:endParaRPr lang="en-US" sz="3600" b="1" dirty="0"/>
          </a:p>
          <a:p>
            <a:endParaRPr lang="en-US" dirty="0" smtClean="0"/>
          </a:p>
        </p:txBody>
      </p:sp>
    </p:spTree>
    <p:extLst>
      <p:ext uri="{BB962C8B-B14F-4D97-AF65-F5344CB8AC3E}">
        <p14:creationId xmlns:p14="http://schemas.microsoft.com/office/powerpoint/2010/main" val="729823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Thinking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3855634"/>
              </p:ext>
            </p:extLst>
          </p:nvPr>
        </p:nvGraphicFramePr>
        <p:xfrm>
          <a:off x="228600" y="1143000"/>
          <a:ext cx="8686800" cy="4003040"/>
        </p:xfrm>
        <a:graphic>
          <a:graphicData uri="http://schemas.openxmlformats.org/drawingml/2006/table">
            <a:tbl>
              <a:tblPr firstRow="1" bandRow="1">
                <a:tableStyleId>{5C22544A-7EE6-4342-B048-85BDC9FD1C3A}</a:tableStyleId>
              </a:tblPr>
              <a:tblGrid>
                <a:gridCol w="2091266"/>
                <a:gridCol w="1383454"/>
                <a:gridCol w="1737360"/>
                <a:gridCol w="1737360"/>
                <a:gridCol w="1737360"/>
              </a:tblGrid>
              <a:tr h="370840">
                <a:tc gridSpan="3">
                  <a:txBody>
                    <a:bodyPr/>
                    <a:lstStyle/>
                    <a:p>
                      <a:pPr algn="ctr"/>
                      <a:r>
                        <a:rPr lang="en-US" dirty="0" smtClean="0"/>
                        <a:t>DESIGN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a:p>
                  </a:txBody>
                  <a:tcPr>
                    <a:solidFill>
                      <a:schemeClr val="accent2"/>
                    </a:solidFill>
                  </a:tcPr>
                </a:tc>
                <a:tc hMerge="1">
                  <a:txBody>
                    <a:bodyPr/>
                    <a:lstStyle/>
                    <a:p>
                      <a:endParaRPr lang="en-US" dirty="0"/>
                    </a:p>
                  </a:txBody>
                  <a:tcPr>
                    <a:solidFill>
                      <a:schemeClr val="accent2"/>
                    </a:solidFill>
                  </a:tcPr>
                </a:tc>
                <a:tc gridSpan="2">
                  <a:txBody>
                    <a:bodyPr/>
                    <a:lstStyle/>
                    <a:p>
                      <a:pPr algn="ctr"/>
                      <a:r>
                        <a:rPr lang="en-US" dirty="0" smtClean="0"/>
                        <a:t>CONSTRUCT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solidFill>
                      <a:schemeClr val="accent6"/>
                    </a:solidFill>
                  </a:tcPr>
                </a:tc>
              </a:tr>
              <a:tr h="370840">
                <a:tc>
                  <a:txBody>
                    <a:bodyPr/>
                    <a:lstStyle/>
                    <a:p>
                      <a:pPr algn="ctr"/>
                      <a:r>
                        <a:rPr lang="en-US" b="1" dirty="0" smtClean="0">
                          <a:solidFill>
                            <a:schemeClr val="bg1"/>
                          </a:solidFill>
                        </a:rPr>
                        <a:t>Understand:</a:t>
                      </a:r>
                    </a:p>
                    <a:p>
                      <a:pPr algn="ctr"/>
                      <a:r>
                        <a:rPr lang="en-US" b="1" dirty="0" smtClean="0">
                          <a:solidFill>
                            <a:schemeClr val="bg1"/>
                          </a:solidFill>
                        </a:rPr>
                        <a:t>Ends in </a:t>
                      </a:r>
                      <a:r>
                        <a:rPr lang="en-US" b="1" i="1" dirty="0" smtClean="0">
                          <a:solidFill>
                            <a:schemeClr val="bg1"/>
                          </a:solidFill>
                        </a:rPr>
                        <a:t>INSIGHT</a:t>
                      </a:r>
                      <a:endParaRPr lang="en-US"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en-US" b="1" dirty="0" smtClean="0">
                          <a:solidFill>
                            <a:schemeClr val="bg1"/>
                          </a:solidFill>
                        </a:rPr>
                        <a:t>Create: </a:t>
                      </a:r>
                    </a:p>
                    <a:p>
                      <a:pPr algn="ctr"/>
                      <a:r>
                        <a:rPr lang="en-US" b="1" dirty="0" smtClean="0">
                          <a:solidFill>
                            <a:schemeClr val="bg1"/>
                          </a:solidFill>
                        </a:rPr>
                        <a:t>Ends in </a:t>
                      </a:r>
                      <a:r>
                        <a:rPr lang="en-US" b="1" i="1" dirty="0" smtClean="0">
                          <a:solidFill>
                            <a:schemeClr val="bg1"/>
                          </a:solidFill>
                        </a:rPr>
                        <a:t>IDEAS</a:t>
                      </a:r>
                      <a:endParaRPr lang="en-US"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US" dirty="0"/>
                    </a:p>
                  </a:txBody>
                  <a:tcPr/>
                </a:tc>
                <a:tc gridSpan="2">
                  <a:txBody>
                    <a:bodyPr/>
                    <a:lstStyle/>
                    <a:p>
                      <a:pPr algn="ctr"/>
                      <a:r>
                        <a:rPr lang="en-US" b="1" dirty="0" smtClean="0">
                          <a:solidFill>
                            <a:schemeClr val="bg1"/>
                          </a:solidFill>
                        </a:rPr>
                        <a:t>Deliver:</a:t>
                      </a:r>
                    </a:p>
                    <a:p>
                      <a:pPr algn="ctr"/>
                      <a:r>
                        <a:rPr lang="en-US" b="1" dirty="0" smtClean="0">
                          <a:solidFill>
                            <a:schemeClr val="bg1"/>
                          </a:solidFill>
                        </a:rPr>
                        <a:t>Ends in </a:t>
                      </a:r>
                      <a:r>
                        <a:rPr lang="en-US" b="1" i="1" dirty="0" smtClean="0">
                          <a:solidFill>
                            <a:schemeClr val="bg1"/>
                          </a:solidFill>
                        </a:rPr>
                        <a:t>REALITY</a:t>
                      </a:r>
                      <a:endParaRPr lang="en-US" b="1" i="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endParaRPr lang="en-US" dirty="0"/>
                    </a:p>
                  </a:txBody>
                  <a:tcPr/>
                </a:tc>
              </a:tr>
              <a:tr h="370840">
                <a:tc>
                  <a:txBody>
                    <a:bodyPr/>
                    <a:lstStyle/>
                    <a:p>
                      <a:pPr algn="ctr"/>
                      <a:r>
                        <a:rPr lang="en-US" b="1" dirty="0" smtClean="0"/>
                        <a:t>Define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dirty="0" smtClean="0"/>
                        <a:t>Ideate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dirty="0" smtClean="0"/>
                        <a:t>Scale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dirty="0" smtClean="0"/>
                        <a:t>Adopt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smtClean="0"/>
                        <a:t>Implement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70840">
                <a:tc>
                  <a:txBody>
                    <a:bodyPr/>
                    <a:lstStyle/>
                    <a:p>
                      <a:pPr algn="ctr"/>
                      <a:r>
                        <a:rPr lang="en-US" sz="1600" dirty="0" smtClean="0"/>
                        <a:t>What is our current</a:t>
                      </a:r>
                      <a:r>
                        <a:rPr lang="en-US" sz="1600" baseline="0" dirty="0" smtClean="0"/>
                        <a:t> state?</a:t>
                      </a:r>
                      <a:endParaRPr lang="en-US" sz="1600" dirty="0" smtClean="0"/>
                    </a:p>
                    <a:p>
                      <a:pPr algn="ctr"/>
                      <a:endParaRPr lang="en-US" sz="1600" dirty="0" smtClean="0"/>
                    </a:p>
                    <a:p>
                      <a:pPr algn="ctr"/>
                      <a:r>
                        <a:rPr lang="en-US" sz="1600" b="1" dirty="0" smtClean="0">
                          <a:solidFill>
                            <a:schemeClr val="tx1"/>
                          </a:solidFill>
                        </a:rPr>
                        <a:t>What is happening</a:t>
                      </a:r>
                      <a:r>
                        <a:rPr lang="en-US" sz="1600" b="1" baseline="0" dirty="0" smtClean="0">
                          <a:solidFill>
                            <a:schemeClr val="tx1"/>
                          </a:solidFill>
                        </a:rPr>
                        <a:t> locally?  At the State? Nationally?</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smtClean="0"/>
                        <a:t>How do we</a:t>
                      </a:r>
                      <a:r>
                        <a:rPr lang="en-US" sz="1600" baseline="0" dirty="0" smtClean="0"/>
                        <a:t> reach our vision?</a:t>
                      </a:r>
                    </a:p>
                    <a:p>
                      <a:pPr algn="ctr"/>
                      <a:endParaRPr lang="en-US" sz="1600" baseline="0" dirty="0" smtClean="0"/>
                    </a:p>
                    <a:p>
                      <a:pPr algn="ctr"/>
                      <a:r>
                        <a:rPr lang="en-US" sz="1600" baseline="0" dirty="0" smtClean="0"/>
                        <a:t>Key ideas?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600" dirty="0" smtClean="0"/>
                        <a:t>What</a:t>
                      </a:r>
                      <a:r>
                        <a:rPr lang="en-US" sz="1600" baseline="0" dirty="0" smtClean="0"/>
                        <a:t> is most important in reaching our vision?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t>What action steps will be taken to implement the strategies?</a:t>
                      </a:r>
                    </a:p>
                    <a:p>
                      <a:pPr algn="ctr"/>
                      <a:endParaRPr lang="en-US" sz="1600" dirty="0" smtClean="0"/>
                    </a:p>
                    <a:p>
                      <a:pPr algn="ctr"/>
                      <a:r>
                        <a:rPr lang="en-US" sz="1600" dirty="0" smtClean="0"/>
                        <a:t>What are the results?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70840">
                <a:tc>
                  <a:txBody>
                    <a:bodyPr/>
                    <a:lstStyle/>
                    <a:p>
                      <a:pPr algn="ctr"/>
                      <a:r>
                        <a:rPr lang="en-US" sz="1600" b="1" dirty="0" smtClean="0"/>
                        <a:t>Mission</a:t>
                      </a:r>
                    </a:p>
                    <a:p>
                      <a:pPr algn="ctr"/>
                      <a:r>
                        <a:rPr lang="en-US" sz="1600" b="1" dirty="0" smtClean="0"/>
                        <a:t>Vision</a:t>
                      </a:r>
                    </a:p>
                    <a:p>
                      <a:pPr algn="ctr"/>
                      <a:r>
                        <a:rPr lang="en-US" sz="1600" dirty="0" smtClean="0"/>
                        <a:t>Core</a:t>
                      </a:r>
                      <a:r>
                        <a:rPr lang="en-US" sz="1600" baseline="0" dirty="0" smtClean="0"/>
                        <a:t> Values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600" dirty="0" smtClean="0"/>
                        <a:t>Goals </a:t>
                      </a:r>
                    </a:p>
                    <a:p>
                      <a:pPr algn="ctr"/>
                      <a:r>
                        <a:rPr lang="en-US" sz="1600" dirty="0" smtClean="0"/>
                        <a:t>Strategies</a:t>
                      </a:r>
                    </a:p>
                    <a:p>
                      <a:pPr algn="ctr"/>
                      <a:r>
                        <a:rPr lang="en-US" sz="1600" dirty="0" smtClean="0"/>
                        <a:t>Objectives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600" dirty="0" smtClean="0"/>
                        <a:t>Goals </a:t>
                      </a:r>
                    </a:p>
                    <a:p>
                      <a:pPr algn="ctr"/>
                      <a:r>
                        <a:rPr lang="en-US" sz="1600" dirty="0" smtClean="0"/>
                        <a:t>Strategies</a:t>
                      </a:r>
                    </a:p>
                    <a:p>
                      <a:pPr algn="ctr"/>
                      <a:r>
                        <a:rPr lang="en-US" sz="1600" dirty="0" smtClean="0"/>
                        <a:t>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600" dirty="0" smtClean="0"/>
                        <a:t>Strategic Plan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600" dirty="0" smtClean="0"/>
                        <a:t>Action Steps</a:t>
                      </a:r>
                    </a:p>
                    <a:p>
                      <a:pPr algn="ctr"/>
                      <a:endParaRPr lang="en-US" sz="1600" dirty="0" smtClean="0"/>
                    </a:p>
                    <a:p>
                      <a:pPr algn="ctr"/>
                      <a:r>
                        <a:rPr lang="en-US" sz="1600" dirty="0" smtClean="0"/>
                        <a:t>Results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sp>
        <p:nvSpPr>
          <p:cNvPr id="8" name="Right Arrow 7"/>
          <p:cNvSpPr/>
          <p:nvPr/>
        </p:nvSpPr>
        <p:spPr>
          <a:xfrm>
            <a:off x="838200" y="5257800"/>
            <a:ext cx="6629400" cy="5016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228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Vision, and Core Values</a:t>
            </a:r>
            <a:endParaRPr lang="en-US" dirty="0"/>
          </a:p>
        </p:txBody>
      </p:sp>
      <p:graphicFrame>
        <p:nvGraphicFramePr>
          <p:cNvPr id="4" name="Diagram 3"/>
          <p:cNvGraphicFramePr/>
          <p:nvPr>
            <p:extLst>
              <p:ext uri="{D42A27DB-BD31-4B8C-83A1-F6EECF244321}">
                <p14:modId xmlns:p14="http://schemas.microsoft.com/office/powerpoint/2010/main" val="638286988"/>
              </p:ext>
            </p:extLst>
          </p:nvPr>
        </p:nvGraphicFramePr>
        <p:xfrm>
          <a:off x="304800" y="1219200"/>
          <a:ext cx="8055429" cy="456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407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7886700" cy="2852737"/>
          </a:xfrm>
        </p:spPr>
        <p:txBody>
          <a:bodyPr/>
          <a:lstStyle/>
          <a:p>
            <a:r>
              <a:rPr lang="en-US" smtClean="0"/>
              <a:t>Mission and Vision</a:t>
            </a:r>
            <a:endParaRPr lang="en-US" dirty="0"/>
          </a:p>
        </p:txBody>
      </p:sp>
    </p:spTree>
    <p:extLst>
      <p:ext uri="{BB962C8B-B14F-4D97-AF65-F5344CB8AC3E}">
        <p14:creationId xmlns:p14="http://schemas.microsoft.com/office/powerpoint/2010/main" val="776106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886700" cy="2852737"/>
          </a:xfrm>
        </p:spPr>
        <p:txBody>
          <a:bodyPr/>
          <a:lstStyle/>
          <a:p>
            <a:r>
              <a:rPr lang="en-US" dirty="0" smtClean="0"/>
              <a:t>Hopes and Aspirations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50" y="1295400"/>
            <a:ext cx="4216400" cy="3028682"/>
          </a:xfrm>
          <a:prstGeom prst="rect">
            <a:avLst/>
          </a:prstGeom>
        </p:spPr>
      </p:pic>
    </p:spTree>
    <p:extLst>
      <p:ext uri="{BB962C8B-B14F-4D97-AF65-F5344CB8AC3E}">
        <p14:creationId xmlns:p14="http://schemas.microsoft.com/office/powerpoint/2010/main" val="1898947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563C1"/>
      </a:accent1>
      <a:accent2>
        <a:srgbClr val="FFC000"/>
      </a:accent2>
      <a:accent3>
        <a:srgbClr val="2F5496"/>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 Planning Template" id="{88779967-8ED4-4D60-B91E-C90C3B3C319A}" vid="{AABE3B06-17B9-4829-A77B-C4D6F501EF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Planning Template</Template>
  <TotalTime>5701</TotalTime>
  <Words>494</Words>
  <Application>Microsoft Office PowerPoint</Application>
  <PresentationFormat>On-screen Show (4:3)</PresentationFormat>
  <Paragraphs>132</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Courier New</vt:lpstr>
      <vt:lpstr>Office Theme</vt:lpstr>
      <vt:lpstr>APS Strategic Plan Steering Committee </vt:lpstr>
      <vt:lpstr>Agenda</vt:lpstr>
      <vt:lpstr>Working Agreements</vt:lpstr>
      <vt:lpstr>Housekeeping</vt:lpstr>
      <vt:lpstr>Outcomes </vt:lpstr>
      <vt:lpstr>Design Thinking</vt:lpstr>
      <vt:lpstr>Mission, Vision, and Core Values</vt:lpstr>
      <vt:lpstr>Mission and Vision</vt:lpstr>
      <vt:lpstr>Hopes and Aspirations</vt:lpstr>
      <vt:lpstr>Mission</vt:lpstr>
      <vt:lpstr>Mission</vt:lpstr>
      <vt:lpstr>Mission: Gallery Walk</vt:lpstr>
      <vt:lpstr>Dream: What’s Possible</vt:lpstr>
      <vt:lpstr>Vision</vt:lpstr>
      <vt:lpstr>The Future of Schools and Jobs</vt:lpstr>
      <vt:lpstr>DREAM</vt:lpstr>
      <vt:lpstr>Competencies and Attributes</vt:lpstr>
      <vt:lpstr>Follow-Up: Data Dashboard</vt:lpstr>
      <vt:lpstr>Follow-Up: Assigned Readings</vt:lpstr>
      <vt:lpstr>Public Comment</vt:lpstr>
      <vt:lpstr>Closing</vt:lpstr>
    </vt:vector>
  </TitlesOfParts>
  <Company>Arlington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APS Strategic Plan Steering Committee</dc:title>
  <dc:creator>Lisa Stengle</dc:creator>
  <cp:lastModifiedBy>Lisa Stengle</cp:lastModifiedBy>
  <cp:revision>46</cp:revision>
  <cp:lastPrinted>2017-09-06T17:51:59Z</cp:lastPrinted>
  <dcterms:created xsi:type="dcterms:W3CDTF">2017-10-27T15:14:08Z</dcterms:created>
  <dcterms:modified xsi:type="dcterms:W3CDTF">2017-11-16T22:06:13Z</dcterms:modified>
</cp:coreProperties>
</file>