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0" r:id="rId3"/>
    <p:sldId id="317" r:id="rId4"/>
    <p:sldId id="271" r:id="rId5"/>
    <p:sldId id="313" r:id="rId6"/>
    <p:sldId id="272" r:id="rId7"/>
    <p:sldId id="283" r:id="rId8"/>
    <p:sldId id="312" r:id="rId9"/>
    <p:sldId id="323" r:id="rId10"/>
    <p:sldId id="310" r:id="rId11"/>
    <p:sldId id="320" r:id="rId12"/>
    <p:sldId id="288" r:id="rId13"/>
    <p:sldId id="324" r:id="rId14"/>
    <p:sldId id="321" r:id="rId15"/>
    <p:sldId id="322" r:id="rId16"/>
    <p:sldId id="314" r:id="rId17"/>
    <p:sldId id="291" r:id="rId18"/>
    <p:sldId id="29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Johnson" initials="SJ" lastIdx="14" clrIdx="0">
    <p:extLst/>
  </p:cmAuthor>
  <p:cmAuthor id="2" name="Lisa Stengle" initials="LS" lastIdx="13" clrIdx="1">
    <p:extLst/>
  </p:cmAuthor>
  <p:cmAuthor id="3" name="Stengle, Lisa" initials="SL" lastIdx="2" clrIdx="2">
    <p:extLst/>
  </p:cmAuthor>
  <p:cmAuthor id="4" name="Johnson, Sarah" initials="JS" lastIdx="30" clrIdx="3">
    <p:extLst/>
  </p:cmAuthor>
  <p:cmAuthor id="5" name="Larnard, Zachary" initials="LZ" lastIdx="8" clrIdx="4">
    <p:extLst/>
  </p:cmAuthor>
  <p:cmAuthor id="6" name="Macekura, Mark" initials="MM" lastIdx="1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9" autoAdjust="0"/>
    <p:restoredTop sz="89185" autoAdjust="0"/>
  </p:normalViewPr>
  <p:slideViewPr>
    <p:cSldViewPr>
      <p:cViewPr varScale="1">
        <p:scale>
          <a:sx n="72" d="100"/>
          <a:sy n="72" d="100"/>
        </p:scale>
        <p:origin x="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920"/>
    </p:cViewPr>
  </p:sorterViewPr>
  <p:notesViewPr>
    <p:cSldViewPr>
      <p:cViewPr varScale="1">
        <p:scale>
          <a:sx n="75" d="100"/>
          <a:sy n="75" d="100"/>
        </p:scale>
        <p:origin x="5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1BE64-5280-3C40-8AFC-C0663894A2CF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D188BC5-1C8F-6141-BDF3-A12BDC07F96E}">
      <dgm:prSet phldrT="[Text]"/>
      <dgm:spPr/>
      <dgm:t>
        <a:bodyPr/>
        <a:lstStyle/>
        <a:p>
          <a:r>
            <a:rPr lang="en-US" dirty="0" smtClean="0"/>
            <a:t>Hopes</a:t>
          </a:r>
          <a:r>
            <a:rPr lang="en-US" baseline="0" dirty="0" smtClean="0"/>
            <a:t> and Aspirations: Mission and Vision</a:t>
          </a:r>
        </a:p>
        <a:p>
          <a:r>
            <a:rPr lang="en-US" baseline="0" dirty="0" smtClean="0"/>
            <a:t>(November 16)</a:t>
          </a:r>
        </a:p>
      </dgm:t>
    </dgm:pt>
    <dgm:pt modelId="{2C3745FB-4A39-7142-8722-9F93548E8883}" type="parTrans" cxnId="{0129C2E4-9530-6449-8D90-D4283DF6EE97}">
      <dgm:prSet/>
      <dgm:spPr/>
      <dgm:t>
        <a:bodyPr/>
        <a:lstStyle/>
        <a:p>
          <a:endParaRPr lang="en-US"/>
        </a:p>
      </dgm:t>
    </dgm:pt>
    <dgm:pt modelId="{B16442F7-F8F8-1944-BE19-6045FD934AE0}" type="sibTrans" cxnId="{0129C2E4-9530-6449-8D90-D4283DF6EE97}">
      <dgm:prSet/>
      <dgm:spPr/>
      <dgm:t>
        <a:bodyPr/>
        <a:lstStyle/>
        <a:p>
          <a:endParaRPr lang="en-US"/>
        </a:p>
      </dgm:t>
    </dgm:pt>
    <dgm:pt modelId="{E5B13AC9-75CB-F147-8C60-D38F0E82E196}">
      <dgm:prSet phldrT="[Text]"/>
      <dgm:spPr/>
      <dgm:t>
        <a:bodyPr/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16E9828E-C43A-4142-88FB-110B3D6A1F9B}" type="parTrans" cxnId="{0DEC87EA-B0B4-9046-ADEB-8874C9619867}">
      <dgm:prSet/>
      <dgm:spPr/>
      <dgm:t>
        <a:bodyPr/>
        <a:lstStyle/>
        <a:p>
          <a:endParaRPr lang="en-US"/>
        </a:p>
      </dgm:t>
    </dgm:pt>
    <dgm:pt modelId="{4C5AEB18-1E38-C644-8D4B-8C822DB68B57}" type="sibTrans" cxnId="{0DEC87EA-B0B4-9046-ADEB-8874C9619867}">
      <dgm:prSet/>
      <dgm:spPr/>
      <dgm:t>
        <a:bodyPr/>
        <a:lstStyle/>
        <a:p>
          <a:endParaRPr lang="en-US"/>
        </a:p>
      </dgm:t>
    </dgm:pt>
    <dgm:pt modelId="{EF7D50DD-702E-B749-94CB-A21ADA23A5C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Vision</a:t>
          </a:r>
          <a:r>
            <a:rPr lang="en-US" baseline="0" dirty="0" smtClean="0"/>
            <a:t> and Core Values</a:t>
          </a:r>
          <a:endParaRPr lang="en-US" dirty="0" smtClean="0"/>
        </a:p>
        <a:p>
          <a:r>
            <a:rPr lang="en-US" dirty="0" smtClean="0"/>
            <a:t>(November 27)</a:t>
          </a:r>
          <a:endParaRPr lang="en-US" dirty="0"/>
        </a:p>
      </dgm:t>
    </dgm:pt>
    <dgm:pt modelId="{D54F2E68-D3FC-594E-8C35-640C85F8A655}" type="parTrans" cxnId="{7C964C77-9412-1744-B08C-B6FF3B086C98}">
      <dgm:prSet/>
      <dgm:spPr/>
      <dgm:t>
        <a:bodyPr/>
        <a:lstStyle/>
        <a:p>
          <a:endParaRPr lang="en-US"/>
        </a:p>
      </dgm:t>
    </dgm:pt>
    <dgm:pt modelId="{ED3F3CCF-3186-C945-92DE-03D95189FD1A}" type="sibTrans" cxnId="{7C964C77-9412-1744-B08C-B6FF3B086C98}">
      <dgm:prSet/>
      <dgm:spPr/>
      <dgm:t>
        <a:bodyPr/>
        <a:lstStyle/>
        <a:p>
          <a:endParaRPr lang="en-US"/>
        </a:p>
      </dgm:t>
    </dgm:pt>
    <dgm:pt modelId="{1F81BEC5-C5F7-5A40-A434-8400D61080D8}">
      <dgm:prSet phldrT="[Text]"/>
      <dgm:spPr/>
      <dgm:t>
        <a:bodyPr/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658EEAF8-2AC6-5742-9AC1-B401C05EEC58}" type="parTrans" cxnId="{8196FC38-8C57-3243-A217-3D2631B79BE2}">
      <dgm:prSet/>
      <dgm:spPr/>
      <dgm:t>
        <a:bodyPr/>
        <a:lstStyle/>
        <a:p>
          <a:endParaRPr lang="en-US"/>
        </a:p>
      </dgm:t>
    </dgm:pt>
    <dgm:pt modelId="{37B19F0C-34F1-A74A-A8A9-F3C859EF1DC3}" type="sibTrans" cxnId="{8196FC38-8C57-3243-A217-3D2631B79BE2}">
      <dgm:prSet/>
      <dgm:spPr/>
      <dgm:t>
        <a:bodyPr/>
        <a:lstStyle/>
        <a:p>
          <a:endParaRPr lang="en-US"/>
        </a:p>
      </dgm:t>
    </dgm:pt>
    <dgm:pt modelId="{6CD099B2-E075-2F48-9E3F-A67F1203A6AC}">
      <dgm:prSet phldrT="[Text]"/>
      <dgm:spPr/>
      <dgm:t>
        <a:bodyPr/>
        <a:lstStyle/>
        <a:p>
          <a:r>
            <a:rPr lang="en-US" dirty="0" smtClean="0"/>
            <a:t>Mission, Vision, &amp;</a:t>
          </a:r>
          <a:r>
            <a:rPr lang="en-US" baseline="0" dirty="0" smtClean="0"/>
            <a:t> Core Values</a:t>
          </a:r>
        </a:p>
        <a:p>
          <a:r>
            <a:rPr lang="en-US" baseline="0" dirty="0" smtClean="0"/>
            <a:t>(December 5)</a:t>
          </a:r>
          <a:endParaRPr lang="en-US" dirty="0"/>
        </a:p>
      </dgm:t>
    </dgm:pt>
    <dgm:pt modelId="{9D6630C3-8DD1-7A45-A0C1-0CC0E4A798FE}" type="parTrans" cxnId="{69DA9171-2D93-6E43-9DB2-370FD630247F}">
      <dgm:prSet/>
      <dgm:spPr/>
      <dgm:t>
        <a:bodyPr/>
        <a:lstStyle/>
        <a:p>
          <a:endParaRPr lang="en-US"/>
        </a:p>
      </dgm:t>
    </dgm:pt>
    <dgm:pt modelId="{3C47032A-1AA8-8146-AA47-2DD10DFA993D}" type="sibTrans" cxnId="{69DA9171-2D93-6E43-9DB2-370FD630247F}">
      <dgm:prSet/>
      <dgm:spPr/>
      <dgm:t>
        <a:bodyPr/>
        <a:lstStyle/>
        <a:p>
          <a:endParaRPr lang="en-US"/>
        </a:p>
      </dgm:t>
    </dgm:pt>
    <dgm:pt modelId="{86A76DFD-492C-EA46-8E84-2B646603DE6F}">
      <dgm:prSet phldrT="[Text]"/>
      <dgm:spPr/>
      <dgm:t>
        <a:bodyPr/>
        <a:lstStyle/>
        <a:p>
          <a:pPr marL="171450" marR="0" lvl="1" indent="-171450" algn="l" defTabSz="8445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A03C279E-DD3D-A14D-B86F-E91F5E8E3152}" type="parTrans" cxnId="{CA59DF68-5637-3146-AD91-0C9F5295217A}">
      <dgm:prSet/>
      <dgm:spPr/>
      <dgm:t>
        <a:bodyPr/>
        <a:lstStyle/>
        <a:p>
          <a:endParaRPr lang="en-US"/>
        </a:p>
      </dgm:t>
    </dgm:pt>
    <dgm:pt modelId="{EC12A8DC-1238-E747-951A-29BEDD461FE5}" type="sibTrans" cxnId="{CA59DF68-5637-3146-AD91-0C9F5295217A}">
      <dgm:prSet/>
      <dgm:spPr/>
      <dgm:t>
        <a:bodyPr/>
        <a:lstStyle/>
        <a:p>
          <a:endParaRPr lang="en-US"/>
        </a:p>
      </dgm:t>
    </dgm:pt>
    <dgm:pt modelId="{BECBF9E4-C74B-9749-AFD9-7E4D52CAFD8E}" type="pres">
      <dgm:prSet presAssocID="{0FA1BE64-5280-3C40-8AFC-C0663894A2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2383211-E3B6-CA4D-8E17-994762CAA665}" type="pres">
      <dgm:prSet presAssocID="{7D188BC5-1C8F-6141-BDF3-A12BDC07F96E}" presName="composite" presStyleCnt="0"/>
      <dgm:spPr/>
    </dgm:pt>
    <dgm:pt modelId="{EA9F4A00-8A40-5C4F-A062-A04F4F2745E2}" type="pres">
      <dgm:prSet presAssocID="{7D188BC5-1C8F-6141-BDF3-A12BDC07F96E}" presName="bentUpArrow1" presStyleLbl="alignImgPlace1" presStyleIdx="0" presStyleCnt="2"/>
      <dgm:spPr/>
    </dgm:pt>
    <dgm:pt modelId="{793EE46F-25EC-104B-AB6D-778601FB2D41}" type="pres">
      <dgm:prSet presAssocID="{7D188BC5-1C8F-6141-BDF3-A12BDC07F96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22A1A-AD44-B24F-B9D8-4606C7C8B528}" type="pres">
      <dgm:prSet presAssocID="{7D188BC5-1C8F-6141-BDF3-A12BDC07F96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FA2E0-F01B-8F4E-8660-8C5E6087C40D}" type="pres">
      <dgm:prSet presAssocID="{B16442F7-F8F8-1944-BE19-6045FD934AE0}" presName="sibTrans" presStyleCnt="0"/>
      <dgm:spPr/>
    </dgm:pt>
    <dgm:pt modelId="{62DB285A-DA8C-F74C-ADDB-8BFC81EF22B1}" type="pres">
      <dgm:prSet presAssocID="{EF7D50DD-702E-B749-94CB-A21ADA23A5C0}" presName="composite" presStyleCnt="0"/>
      <dgm:spPr/>
    </dgm:pt>
    <dgm:pt modelId="{891543AA-3206-0544-A0BA-4CEF261F0F37}" type="pres">
      <dgm:prSet presAssocID="{EF7D50DD-702E-B749-94CB-A21ADA23A5C0}" presName="bentUpArrow1" presStyleLbl="alignImgPlace1" presStyleIdx="1" presStyleCnt="2"/>
      <dgm:spPr/>
    </dgm:pt>
    <dgm:pt modelId="{266D1ED1-8F02-C34F-AFF6-D2105B813600}" type="pres">
      <dgm:prSet presAssocID="{EF7D50DD-702E-B749-94CB-A21ADA23A5C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3A96-F308-F948-83EC-AB0DD0172C13}" type="pres">
      <dgm:prSet presAssocID="{EF7D50DD-702E-B749-94CB-A21ADA23A5C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E36A8-A101-6F41-8A8E-168A3384778D}" type="pres">
      <dgm:prSet presAssocID="{ED3F3CCF-3186-C945-92DE-03D95189FD1A}" presName="sibTrans" presStyleCnt="0"/>
      <dgm:spPr/>
    </dgm:pt>
    <dgm:pt modelId="{5D071582-5B25-214C-93B2-9D088862B98A}" type="pres">
      <dgm:prSet presAssocID="{6CD099B2-E075-2F48-9E3F-A67F1203A6AC}" presName="composite" presStyleCnt="0"/>
      <dgm:spPr/>
    </dgm:pt>
    <dgm:pt modelId="{06740998-D918-644D-A742-FFFB7B6D6443}" type="pres">
      <dgm:prSet presAssocID="{6CD099B2-E075-2F48-9E3F-A67F1203A6A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334C3-062D-904A-8951-8097831D9AA7}" type="pres">
      <dgm:prSet presAssocID="{6CD099B2-E075-2F48-9E3F-A67F1203A6A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517D6-CADB-2C4B-BED0-358165F80D93}" type="presOf" srcId="{6CD099B2-E075-2F48-9E3F-A67F1203A6AC}" destId="{06740998-D918-644D-A742-FFFB7B6D6443}" srcOrd="0" destOrd="0" presId="urn:microsoft.com/office/officeart/2005/8/layout/StepDownProcess"/>
    <dgm:cxn modelId="{7C964C77-9412-1744-B08C-B6FF3B086C98}" srcId="{0FA1BE64-5280-3C40-8AFC-C0663894A2CF}" destId="{EF7D50DD-702E-B749-94CB-A21ADA23A5C0}" srcOrd="1" destOrd="0" parTransId="{D54F2E68-D3FC-594E-8C35-640C85F8A655}" sibTransId="{ED3F3CCF-3186-C945-92DE-03D95189FD1A}"/>
    <dgm:cxn modelId="{10454FBD-F8E8-B945-A1EC-2BD2438E7275}" type="presOf" srcId="{EF7D50DD-702E-B749-94CB-A21ADA23A5C0}" destId="{266D1ED1-8F02-C34F-AFF6-D2105B813600}" srcOrd="0" destOrd="0" presId="urn:microsoft.com/office/officeart/2005/8/layout/StepDownProcess"/>
    <dgm:cxn modelId="{C225DBAC-4C8C-D347-8D3C-83E94E4B627C}" type="presOf" srcId="{0FA1BE64-5280-3C40-8AFC-C0663894A2CF}" destId="{BECBF9E4-C74B-9749-AFD9-7E4D52CAFD8E}" srcOrd="0" destOrd="0" presId="urn:microsoft.com/office/officeart/2005/8/layout/StepDownProcess"/>
    <dgm:cxn modelId="{E2BB1956-F4EA-174D-B1D5-FB4B582AD3F9}" type="presOf" srcId="{7D188BC5-1C8F-6141-BDF3-A12BDC07F96E}" destId="{793EE46F-25EC-104B-AB6D-778601FB2D41}" srcOrd="0" destOrd="0" presId="urn:microsoft.com/office/officeart/2005/8/layout/StepDownProcess"/>
    <dgm:cxn modelId="{19C430FB-6433-5445-87D8-665F75AE0484}" type="presOf" srcId="{1F81BEC5-C5F7-5A40-A434-8400D61080D8}" destId="{AB373A96-F308-F948-83EC-AB0DD0172C13}" srcOrd="0" destOrd="0" presId="urn:microsoft.com/office/officeart/2005/8/layout/StepDownProcess"/>
    <dgm:cxn modelId="{0E13D810-7B55-6147-84D3-5E206085191A}" type="presOf" srcId="{86A76DFD-492C-EA46-8E84-2B646603DE6F}" destId="{6A4334C3-062D-904A-8951-8097831D9AA7}" srcOrd="0" destOrd="0" presId="urn:microsoft.com/office/officeart/2005/8/layout/StepDownProcess"/>
    <dgm:cxn modelId="{8196FC38-8C57-3243-A217-3D2631B79BE2}" srcId="{EF7D50DD-702E-B749-94CB-A21ADA23A5C0}" destId="{1F81BEC5-C5F7-5A40-A434-8400D61080D8}" srcOrd="0" destOrd="0" parTransId="{658EEAF8-2AC6-5742-9AC1-B401C05EEC58}" sibTransId="{37B19F0C-34F1-A74A-A8A9-F3C859EF1DC3}"/>
    <dgm:cxn modelId="{69DA9171-2D93-6E43-9DB2-370FD630247F}" srcId="{0FA1BE64-5280-3C40-8AFC-C0663894A2CF}" destId="{6CD099B2-E075-2F48-9E3F-A67F1203A6AC}" srcOrd="2" destOrd="0" parTransId="{9D6630C3-8DD1-7A45-A0C1-0CC0E4A798FE}" sibTransId="{3C47032A-1AA8-8146-AA47-2DD10DFA993D}"/>
    <dgm:cxn modelId="{9864EBC3-EAD2-654F-B4B9-25DB826B5A94}" type="presOf" srcId="{E5B13AC9-75CB-F147-8C60-D38F0E82E196}" destId="{E8A22A1A-AD44-B24F-B9D8-4606C7C8B528}" srcOrd="0" destOrd="0" presId="urn:microsoft.com/office/officeart/2005/8/layout/StepDownProcess"/>
    <dgm:cxn modelId="{0DEC87EA-B0B4-9046-ADEB-8874C9619867}" srcId="{7D188BC5-1C8F-6141-BDF3-A12BDC07F96E}" destId="{E5B13AC9-75CB-F147-8C60-D38F0E82E196}" srcOrd="0" destOrd="0" parTransId="{16E9828E-C43A-4142-88FB-110B3D6A1F9B}" sibTransId="{4C5AEB18-1E38-C644-8D4B-8C822DB68B57}"/>
    <dgm:cxn modelId="{CA59DF68-5637-3146-AD91-0C9F5295217A}" srcId="{6CD099B2-E075-2F48-9E3F-A67F1203A6AC}" destId="{86A76DFD-492C-EA46-8E84-2B646603DE6F}" srcOrd="0" destOrd="0" parTransId="{A03C279E-DD3D-A14D-B86F-E91F5E8E3152}" sibTransId="{EC12A8DC-1238-E747-951A-29BEDD461FE5}"/>
    <dgm:cxn modelId="{0129C2E4-9530-6449-8D90-D4283DF6EE97}" srcId="{0FA1BE64-5280-3C40-8AFC-C0663894A2CF}" destId="{7D188BC5-1C8F-6141-BDF3-A12BDC07F96E}" srcOrd="0" destOrd="0" parTransId="{2C3745FB-4A39-7142-8722-9F93548E8883}" sibTransId="{B16442F7-F8F8-1944-BE19-6045FD934AE0}"/>
    <dgm:cxn modelId="{FB0653D0-C7D3-8749-B2C4-FF9245A50AC7}" type="presParOf" srcId="{BECBF9E4-C74B-9749-AFD9-7E4D52CAFD8E}" destId="{82383211-E3B6-CA4D-8E17-994762CAA665}" srcOrd="0" destOrd="0" presId="urn:microsoft.com/office/officeart/2005/8/layout/StepDownProcess"/>
    <dgm:cxn modelId="{26B12FD6-D500-E144-B80F-1F682D7908A0}" type="presParOf" srcId="{82383211-E3B6-CA4D-8E17-994762CAA665}" destId="{EA9F4A00-8A40-5C4F-A062-A04F4F2745E2}" srcOrd="0" destOrd="0" presId="urn:microsoft.com/office/officeart/2005/8/layout/StepDownProcess"/>
    <dgm:cxn modelId="{79131E2A-8814-D641-9A54-D1EC1D22607E}" type="presParOf" srcId="{82383211-E3B6-CA4D-8E17-994762CAA665}" destId="{793EE46F-25EC-104B-AB6D-778601FB2D41}" srcOrd="1" destOrd="0" presId="urn:microsoft.com/office/officeart/2005/8/layout/StepDownProcess"/>
    <dgm:cxn modelId="{7379B44B-D4EB-5840-8C49-C1DC96581FC2}" type="presParOf" srcId="{82383211-E3B6-CA4D-8E17-994762CAA665}" destId="{E8A22A1A-AD44-B24F-B9D8-4606C7C8B528}" srcOrd="2" destOrd="0" presId="urn:microsoft.com/office/officeart/2005/8/layout/StepDownProcess"/>
    <dgm:cxn modelId="{505BC961-AE90-6F4F-9711-D604D988B560}" type="presParOf" srcId="{BECBF9E4-C74B-9749-AFD9-7E4D52CAFD8E}" destId="{DFEFA2E0-F01B-8F4E-8660-8C5E6087C40D}" srcOrd="1" destOrd="0" presId="urn:microsoft.com/office/officeart/2005/8/layout/StepDownProcess"/>
    <dgm:cxn modelId="{7B39AB1C-4D08-5F43-A803-6044FF877902}" type="presParOf" srcId="{BECBF9E4-C74B-9749-AFD9-7E4D52CAFD8E}" destId="{62DB285A-DA8C-F74C-ADDB-8BFC81EF22B1}" srcOrd="2" destOrd="0" presId="urn:microsoft.com/office/officeart/2005/8/layout/StepDownProcess"/>
    <dgm:cxn modelId="{8C8E919D-6D30-1B48-97D7-38BB3DE91F27}" type="presParOf" srcId="{62DB285A-DA8C-F74C-ADDB-8BFC81EF22B1}" destId="{891543AA-3206-0544-A0BA-4CEF261F0F37}" srcOrd="0" destOrd="0" presId="urn:microsoft.com/office/officeart/2005/8/layout/StepDownProcess"/>
    <dgm:cxn modelId="{2DDC5207-913E-FA4D-9B9C-BFAA4AA3F3B6}" type="presParOf" srcId="{62DB285A-DA8C-F74C-ADDB-8BFC81EF22B1}" destId="{266D1ED1-8F02-C34F-AFF6-D2105B813600}" srcOrd="1" destOrd="0" presId="urn:microsoft.com/office/officeart/2005/8/layout/StepDownProcess"/>
    <dgm:cxn modelId="{61445907-AB9E-A741-B8D2-1694BAE32FD6}" type="presParOf" srcId="{62DB285A-DA8C-F74C-ADDB-8BFC81EF22B1}" destId="{AB373A96-F308-F948-83EC-AB0DD0172C13}" srcOrd="2" destOrd="0" presId="urn:microsoft.com/office/officeart/2005/8/layout/StepDownProcess"/>
    <dgm:cxn modelId="{BD61BA07-7A5A-3340-BFD4-08AFAD1EAA3D}" type="presParOf" srcId="{BECBF9E4-C74B-9749-AFD9-7E4D52CAFD8E}" destId="{31CE36A8-A101-6F41-8A8E-168A3384778D}" srcOrd="3" destOrd="0" presId="urn:microsoft.com/office/officeart/2005/8/layout/StepDownProcess"/>
    <dgm:cxn modelId="{284A330C-9661-BE43-951B-08471726DDC9}" type="presParOf" srcId="{BECBF9E4-C74B-9749-AFD9-7E4D52CAFD8E}" destId="{5D071582-5B25-214C-93B2-9D088862B98A}" srcOrd="4" destOrd="0" presId="urn:microsoft.com/office/officeart/2005/8/layout/StepDownProcess"/>
    <dgm:cxn modelId="{A86B0B6A-DA7D-A94A-B3D6-FD3F15EF5375}" type="presParOf" srcId="{5D071582-5B25-214C-93B2-9D088862B98A}" destId="{06740998-D918-644D-A742-FFFB7B6D6443}" srcOrd="0" destOrd="0" presId="urn:microsoft.com/office/officeart/2005/8/layout/StepDownProcess"/>
    <dgm:cxn modelId="{F5B486CC-914A-1849-8535-B5BCFF6B10F4}" type="presParOf" srcId="{5D071582-5B25-214C-93B2-9D088862B98A}" destId="{6A4334C3-062D-904A-8951-8097831D9AA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4A00-8A40-5C4F-A062-A04F4F2745E2}">
      <dsp:nvSpPr>
        <dsp:cNvPr id="0" name=""/>
        <dsp:cNvSpPr/>
      </dsp:nvSpPr>
      <dsp:spPr>
        <a:xfrm rot="5400000">
          <a:off x="844640" y="1513903"/>
          <a:ext cx="1338917" cy="1524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3EE46F-25EC-104B-AB6D-778601FB2D41}">
      <dsp:nvSpPr>
        <dsp:cNvPr id="0" name=""/>
        <dsp:cNvSpPr/>
      </dsp:nvSpPr>
      <dsp:spPr>
        <a:xfrm>
          <a:off x="489909" y="29687"/>
          <a:ext cx="2253948" cy="15776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Hopes</a:t>
          </a:r>
          <a:r>
            <a:rPr lang="en-US" sz="2000" kern="1200" baseline="0" dirty="0" smtClean="0"/>
            <a:t> and Aspirations: Mission and Vision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(November 16)</a:t>
          </a:r>
        </a:p>
      </dsp:txBody>
      <dsp:txXfrm>
        <a:off x="566939" y="106717"/>
        <a:ext cx="2099888" cy="1423630"/>
      </dsp:txXfrm>
    </dsp:sp>
    <dsp:sp modelId="{E8A22A1A-AD44-B24F-B9D8-4606C7C8B528}">
      <dsp:nvSpPr>
        <dsp:cNvPr id="0" name=""/>
        <dsp:cNvSpPr/>
      </dsp:nvSpPr>
      <dsp:spPr>
        <a:xfrm>
          <a:off x="2743857" y="180155"/>
          <a:ext cx="1639307" cy="127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600" kern="1200" dirty="0"/>
        </a:p>
      </dsp:txBody>
      <dsp:txXfrm>
        <a:off x="2743857" y="180155"/>
        <a:ext cx="1639307" cy="1275159"/>
      </dsp:txXfrm>
    </dsp:sp>
    <dsp:sp modelId="{891543AA-3206-0544-A0BA-4CEF261F0F37}">
      <dsp:nvSpPr>
        <dsp:cNvPr id="0" name=""/>
        <dsp:cNvSpPr/>
      </dsp:nvSpPr>
      <dsp:spPr>
        <a:xfrm rot="5400000">
          <a:off x="2713403" y="3286171"/>
          <a:ext cx="1338917" cy="1524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D1ED1-8F02-C34F-AFF6-D2105B813600}">
      <dsp:nvSpPr>
        <dsp:cNvPr id="0" name=""/>
        <dsp:cNvSpPr/>
      </dsp:nvSpPr>
      <dsp:spPr>
        <a:xfrm>
          <a:off x="2358671" y="1801954"/>
          <a:ext cx="2253948" cy="1577690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Vision</a:t>
          </a:r>
          <a:r>
            <a:rPr lang="en-US" sz="2000" kern="1200" baseline="0" dirty="0" smtClean="0"/>
            <a:t> and Core Values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(November 27)</a:t>
          </a:r>
          <a:endParaRPr lang="en-US" sz="2000" kern="1200" dirty="0"/>
        </a:p>
      </dsp:txBody>
      <dsp:txXfrm>
        <a:off x="2435701" y="1878984"/>
        <a:ext cx="2099888" cy="1423630"/>
      </dsp:txXfrm>
    </dsp:sp>
    <dsp:sp modelId="{AB373A96-F308-F948-83EC-AB0DD0172C13}">
      <dsp:nvSpPr>
        <dsp:cNvPr id="0" name=""/>
        <dsp:cNvSpPr/>
      </dsp:nvSpPr>
      <dsp:spPr>
        <a:xfrm>
          <a:off x="4612620" y="1952423"/>
          <a:ext cx="1639307" cy="127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600" kern="1200" dirty="0"/>
        </a:p>
      </dsp:txBody>
      <dsp:txXfrm>
        <a:off x="4612620" y="1952423"/>
        <a:ext cx="1639307" cy="1275159"/>
      </dsp:txXfrm>
    </dsp:sp>
    <dsp:sp modelId="{06740998-D918-644D-A742-FFFB7B6D6443}">
      <dsp:nvSpPr>
        <dsp:cNvPr id="0" name=""/>
        <dsp:cNvSpPr/>
      </dsp:nvSpPr>
      <dsp:spPr>
        <a:xfrm>
          <a:off x="4227434" y="3574222"/>
          <a:ext cx="2253948" cy="15776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Mission, Vision, &amp;</a:t>
          </a:r>
          <a:r>
            <a:rPr lang="en-US" sz="2000" kern="1200" baseline="0" dirty="0" smtClean="0"/>
            <a:t> Core Values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(December 5)</a:t>
          </a:r>
          <a:endParaRPr lang="en-US" sz="2000" kern="1200" dirty="0"/>
        </a:p>
      </dsp:txBody>
      <dsp:txXfrm>
        <a:off x="4304464" y="3651252"/>
        <a:ext cx="2099888" cy="1423630"/>
      </dsp:txXfrm>
    </dsp:sp>
    <dsp:sp modelId="{6A4334C3-062D-904A-8951-8097831D9AA7}">
      <dsp:nvSpPr>
        <dsp:cNvPr id="0" name=""/>
        <dsp:cNvSpPr/>
      </dsp:nvSpPr>
      <dsp:spPr>
        <a:xfrm>
          <a:off x="6481383" y="3724690"/>
          <a:ext cx="1639307" cy="127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171450" marR="0" lvl="1" indent="-171450" algn="l" defTabSz="8445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800" kern="1200" dirty="0"/>
        </a:p>
      </dsp:txBody>
      <dsp:txXfrm>
        <a:off x="6481383" y="3724690"/>
        <a:ext cx="1639307" cy="127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3037840" cy="46643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7"/>
            <a:ext cx="3037840" cy="46643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8DCB9DE8-4843-4F42-9253-FBA8194FB51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73"/>
            <a:ext cx="3037840" cy="46643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3"/>
            <a:ext cx="3037840" cy="46643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8675B1F3-48AE-4D1C-8843-8A87091A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1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3037840" cy="46643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7"/>
            <a:ext cx="3037840" cy="46643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9BFD8D90-DDB9-45A9-9D7F-31DF53BFBCB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998538"/>
            <a:ext cx="2616200" cy="1963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3279176"/>
            <a:ext cx="5608320" cy="4855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18" tIns="45709" rIns="91418" bIns="45709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3"/>
            <a:ext cx="3037840" cy="46643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3"/>
            <a:ext cx="3037840" cy="46643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F1F3222A-9692-4CB0-85D1-1199FC28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Promises/commitments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3222A-9692-4CB0-85D1-1199FC284D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3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86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Chart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4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8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02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18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6200" y="76200"/>
            <a:ext cx="48006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57200" y="228600"/>
            <a:ext cx="3657600" cy="1752600"/>
            <a:chOff x="685801" y="248920"/>
            <a:chExt cx="3657600" cy="1752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85801" y="248920"/>
              <a:ext cx="36576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04800"/>
              <a:ext cx="3505200" cy="1629918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5638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algn="ctr"/>
            <a:fld id="{4D3F1EF4-368A-4974-948D-73DEA88F7776}" type="datetime1">
              <a:rPr lang="en-US" smtClean="0"/>
              <a:pPr algn="ctr"/>
              <a:t>11/27/2017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9" b="48444"/>
          <a:stretch/>
        </p:blipFill>
        <p:spPr>
          <a:xfrm>
            <a:off x="4952999" y="94281"/>
            <a:ext cx="4106433" cy="2039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32020"/>
            <a:ext cx="213360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615-5141-4ED9-842C-E0DFD1D34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EB0E0D-EBDE-4BBD-992A-E382C94AF4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7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73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174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858000" cy="1003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" y="76200"/>
            <a:ext cx="659384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46" y="5467951"/>
            <a:ext cx="1320654" cy="11225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E94719B-1F8D-4750-8D36-B683867FEC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80" y="70866"/>
            <a:ext cx="2004962" cy="93230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0" y="6705600"/>
            <a:ext cx="7086600" cy="0"/>
          </a:xfrm>
          <a:prstGeom prst="line">
            <a:avLst/>
          </a:prstGeom>
          <a:ln w="76200">
            <a:solidFill>
              <a:srgbClr val="F6C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5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educationcounts.govt.nz/__data/assets/pdf_file/0003/109317/994_Future-oriented-07062012.pdf" TargetMode="External"/><Relationship Id="rId3" Type="http://schemas.openxmlformats.org/officeDocument/2006/relationships/hyperlink" Target="http://www.ibo.org/benefits/learner-profile/" TargetMode="External"/><Relationship Id="rId7" Type="http://schemas.openxmlformats.org/officeDocument/2006/relationships/hyperlink" Target="http://www.p21.org/about-us/p21-framework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hyperlink" Target="https://education-reimagined.org/wp-content/uploads/2015/10/A-Transformational-Vision-for-Education-in-the-US-2015-09.pdf" TargetMode="External"/><Relationship Id="rId5" Type="http://schemas.openxmlformats.org/officeDocument/2006/relationships/hyperlink" Target="http://cte.ed.gov/employabilityskills/" TargetMode="External"/><Relationship Id="rId15" Type="http://schemas.openxmlformats.org/officeDocument/2006/relationships/hyperlink" Target="http://www3.weforum.org/docs/WEF_Future_of_Jobs.pdf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asiasociety.org/files/book-globalcompetence.pdf" TargetMode="Externa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APS Strategic Plan Steering Committee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November 27, </a:t>
            </a:r>
            <a:r>
              <a:rPr lang="en-US" sz="2700" dirty="0"/>
              <a:t>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r>
              <a:rPr lang="en-US" dirty="0" smtClean="0"/>
              <a:t>External Scan</a:t>
            </a:r>
            <a:endParaRPr lang="e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79664"/>
              </p:ext>
            </p:extLst>
          </p:nvPr>
        </p:nvGraphicFramePr>
        <p:xfrm>
          <a:off x="228600" y="1447800"/>
          <a:ext cx="8610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Key Considerations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Threats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Those items that you feel are most 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External factors that are likely to have a </a:t>
                      </a:r>
                      <a:r>
                        <a:rPr lang="en-US" b="1" dirty="0" smtClean="0"/>
                        <a:t>positive effect </a:t>
                      </a:r>
                      <a:r>
                        <a:rPr lang="en-US" dirty="0" smtClean="0"/>
                        <a:t>on achieving or exceeding our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External factors and conditions that are likely to have a </a:t>
                      </a:r>
                      <a:r>
                        <a:rPr lang="en-US" b="1" dirty="0" smtClean="0"/>
                        <a:t>negative effect</a:t>
                      </a:r>
                      <a:r>
                        <a:rPr lang="en-US" dirty="0" smtClean="0"/>
                        <a:t> on achieving our goals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7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67047" y="204049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r>
              <a:rPr lang="en-US" sz="2400" dirty="0" smtClean="0"/>
              <a:t>External Scan </a:t>
            </a:r>
            <a:r>
              <a:rPr lang="en-US" sz="2400" smtClean="0"/>
              <a:t>+ Future of Education </a:t>
            </a:r>
            <a:r>
              <a:rPr lang="en-US" sz="2400" dirty="0" smtClean="0"/>
              <a:t>= Vision</a:t>
            </a:r>
            <a:endParaRPr lang="en" sz="2400" dirty="0"/>
          </a:p>
        </p:txBody>
      </p:sp>
      <p:sp>
        <p:nvSpPr>
          <p:cNvPr id="187" name="Shape 187"/>
          <p:cNvSpPr/>
          <p:nvPr/>
        </p:nvSpPr>
        <p:spPr>
          <a:xfrm>
            <a:off x="3526213" y="1874975"/>
            <a:ext cx="2091600" cy="1884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6445563" y="1874975"/>
            <a:ext cx="2091600" cy="1884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06838" y="3930325"/>
            <a:ext cx="2091600" cy="1884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526200" y="3930325"/>
            <a:ext cx="2091600" cy="1884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445538" y="3930325"/>
            <a:ext cx="2091600" cy="1884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06863" y="1960350"/>
            <a:ext cx="2091600" cy="1884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pic>
        <p:nvPicPr>
          <p:cNvPr id="193" name="Shape 193" descr="Screen Shot 2016-02-28 at 6.55.05 PM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54" y="2033524"/>
            <a:ext cx="1960025" cy="7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Screen Shot 2016-02-28 at 6.56.29 PM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4769" y="2350419"/>
            <a:ext cx="1774500" cy="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Screen Shot 2016-02-28 at 6.57.37 PM.pn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0190" y="2311616"/>
            <a:ext cx="1622296" cy="9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Screen Shot 2016-02-28 at 5.39.53 PM.png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5175" y="4059288"/>
            <a:ext cx="1294950" cy="16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78" y="4308971"/>
            <a:ext cx="2387844" cy="1127308"/>
          </a:xfrm>
          <a:prstGeom prst="rect">
            <a:avLst/>
          </a:prstGeom>
        </p:spPr>
      </p:pic>
      <p:pic>
        <p:nvPicPr>
          <p:cNvPr id="3" name="Picture 2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05" y="4419600"/>
            <a:ext cx="2228562" cy="831399"/>
          </a:xfrm>
          <a:prstGeom prst="rect">
            <a:avLst/>
          </a:prstGeom>
        </p:spPr>
      </p:pic>
      <p:pic>
        <p:nvPicPr>
          <p:cNvPr id="4" name="Picture 3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6" y="2871509"/>
            <a:ext cx="1936417" cy="8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4000"/>
            <a:ext cx="8520600" cy="943200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What do we aspire to achieve in the future?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44" y="2857500"/>
            <a:ext cx="4038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886700" cy="2852737"/>
          </a:xfrm>
        </p:spPr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2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20835" y="152400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r>
              <a:rPr lang="en-US" dirty="0" smtClean="0"/>
              <a:t>Core </a:t>
            </a:r>
            <a:r>
              <a:rPr lang="en" dirty="0" smtClean="0"/>
              <a:t>Values</a:t>
            </a:r>
            <a:r>
              <a:rPr lang="en" dirty="0"/>
              <a:t>: What We Stand For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458200" cy="51816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Silent Appointment </a:t>
            </a:r>
            <a:r>
              <a:rPr lang="en" dirty="0" smtClean="0"/>
              <a:t>Dyad</a:t>
            </a:r>
            <a:endParaRPr lang="en-US" dirty="0" smtClean="0"/>
          </a:p>
          <a:p>
            <a:r>
              <a:rPr lang="en" dirty="0" smtClean="0"/>
              <a:t>Each </a:t>
            </a:r>
            <a:r>
              <a:rPr lang="en" dirty="0"/>
              <a:t>person will have three minutes to share their </a:t>
            </a:r>
            <a:r>
              <a:rPr lang="en" b="1" dirty="0">
                <a:solidFill>
                  <a:schemeClr val="accent3"/>
                </a:solidFill>
              </a:rPr>
              <a:t>five to six values and beliefs </a:t>
            </a:r>
            <a:r>
              <a:rPr lang="en" dirty="0"/>
              <a:t>that are most </a:t>
            </a:r>
            <a:r>
              <a:rPr lang="en" dirty="0" smtClean="0"/>
              <a:t>important</a:t>
            </a:r>
            <a:endParaRPr lang="en-US" dirty="0" smtClean="0"/>
          </a:p>
          <a:p>
            <a:r>
              <a:rPr lang="en" dirty="0" smtClean="0"/>
              <a:t>After </a:t>
            </a:r>
            <a:r>
              <a:rPr lang="en" dirty="0"/>
              <a:t>sharing, circle those five that remain most important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93" name="Shape 93" descr="Screen Shot 2016-03-01 at 7.06.5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400" y="4038600"/>
            <a:ext cx="3039646" cy="23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7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r>
              <a:rPr lang="en-US" dirty="0" smtClean="0"/>
              <a:t>Core Values</a:t>
            </a:r>
            <a:r>
              <a:rPr lang="en" dirty="0"/>
              <a:t>	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95400"/>
            <a:ext cx="8437500" cy="51054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1800" dirty="0"/>
              <a:t>Each student is entitled to an excellent education that meets his or her individual needs.</a:t>
            </a:r>
          </a:p>
          <a:p>
            <a:pPr>
              <a:buNone/>
            </a:pPr>
            <a:endParaRPr sz="1800" dirty="0"/>
          </a:p>
          <a:p>
            <a:pPr>
              <a:buNone/>
            </a:pPr>
            <a:r>
              <a:rPr lang="en" sz="1800" dirty="0"/>
              <a:t>Dynamic and supportive partnerships among students, parents, educators, and the community are critical to meet student needs and provide enriching experiences.</a:t>
            </a:r>
          </a:p>
          <a:p>
            <a:pPr>
              <a:buNone/>
            </a:pPr>
            <a:endParaRPr sz="1800" dirty="0"/>
          </a:p>
          <a:p>
            <a:pPr>
              <a:buNone/>
            </a:pPr>
            <a:r>
              <a:rPr lang="en" sz="1800" dirty="0"/>
              <a:t>Effective educators are essential to student success.</a:t>
            </a:r>
          </a:p>
          <a:p>
            <a:pPr>
              <a:buNone/>
            </a:pPr>
            <a:endParaRPr sz="1800" dirty="0"/>
          </a:p>
          <a:p>
            <a:pPr>
              <a:buNone/>
            </a:pPr>
            <a:r>
              <a:rPr lang="en" sz="1800" dirty="0"/>
              <a:t>Families play a fundamental role in their children’s education.</a:t>
            </a:r>
          </a:p>
          <a:p>
            <a:pPr>
              <a:buNone/>
            </a:pPr>
            <a:endParaRPr sz="1800" dirty="0"/>
          </a:p>
          <a:p>
            <a:pPr>
              <a:buNone/>
            </a:pPr>
            <a:r>
              <a:rPr lang="en" sz="1800" dirty="0"/>
              <a:t>High expectations inspire high performance</a:t>
            </a:r>
            <a:r>
              <a:rPr lang="en" sz="1800" dirty="0" smtClean="0"/>
              <a:t>.</a:t>
            </a:r>
            <a:endParaRPr lang="en-US" sz="1800" dirty="0" smtClean="0"/>
          </a:p>
          <a:p>
            <a:pPr>
              <a:buNone/>
            </a:pPr>
            <a:endParaRPr lang="en" sz="1800" dirty="0"/>
          </a:p>
          <a:p>
            <a:pPr>
              <a:buNone/>
            </a:pPr>
            <a:r>
              <a:rPr lang="en" sz="1800" dirty="0"/>
              <a:t>Everyone thrives in a vibrant, healthy, safe, enriching, and respectful environment.</a:t>
            </a:r>
          </a:p>
          <a:p>
            <a:pPr>
              <a:buNone/>
            </a:pPr>
            <a:endParaRPr sz="1800" dirty="0"/>
          </a:p>
          <a:p>
            <a:pPr>
              <a:buNone/>
            </a:pPr>
            <a:r>
              <a:rPr lang="en" sz="1800" dirty="0"/>
              <a:t>Our diversity is a strength that creates resilient, open, and innovative global citizens.</a:t>
            </a:r>
          </a:p>
        </p:txBody>
      </p:sp>
    </p:spTree>
    <p:extLst>
      <p:ext uri="{BB962C8B-B14F-4D97-AF65-F5344CB8AC3E}">
        <p14:creationId xmlns:p14="http://schemas.microsoft.com/office/powerpoint/2010/main" val="21120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r>
              <a:rPr lang="en-US" dirty="0" smtClean="0"/>
              <a:t>Follow-Up </a:t>
            </a:r>
            <a:r>
              <a:rPr lang="en-US" smtClean="0"/>
              <a:t>for Next Meeting</a:t>
            </a:r>
            <a:endParaRPr lang="en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2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Review </a:t>
            </a:r>
          </a:p>
          <a:p>
            <a:pPr>
              <a:buNone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Hopes and Aspirations compiled results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Notes from November 16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Notes from November 30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Data Dashboard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7886700" cy="2852737"/>
          </a:xfrm>
        </p:spPr>
        <p:txBody>
          <a:bodyPr/>
          <a:lstStyle/>
          <a:p>
            <a:r>
              <a:rPr lang="en-US" dirty="0" smtClean="0"/>
              <a:t>Public Comment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7886700" cy="2852737"/>
          </a:xfrm>
        </p:spPr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Welcome: Competencies and Attributes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Current State: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Hanover Report (vision)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Core Values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Public Comment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Closing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0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Welcome: Competencies and Attributes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" y="1280160"/>
            <a:ext cx="2439489" cy="2674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30" y="1256211"/>
            <a:ext cx="3084153" cy="2781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42" y="3988626"/>
            <a:ext cx="4572000" cy="2726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03" y="1155320"/>
            <a:ext cx="2418327" cy="28333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Working Agreements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positive </a:t>
            </a:r>
            <a:r>
              <a:rPr lang="en-US" dirty="0" smtClean="0"/>
              <a:t>intentions</a:t>
            </a:r>
            <a:endParaRPr lang="en-US" dirty="0"/>
          </a:p>
          <a:p>
            <a:r>
              <a:rPr lang="en-US" dirty="0"/>
              <a:t>Allow everyone’s voice to be </a:t>
            </a:r>
            <a:r>
              <a:rPr lang="en-US" dirty="0" smtClean="0"/>
              <a:t>heard</a:t>
            </a:r>
            <a:endParaRPr lang="en-US" dirty="0"/>
          </a:p>
          <a:p>
            <a:r>
              <a:rPr lang="en-US" dirty="0"/>
              <a:t>Focus on the </a:t>
            </a:r>
            <a:r>
              <a:rPr lang="en-US" dirty="0" smtClean="0"/>
              <a:t>work</a:t>
            </a:r>
            <a:endParaRPr lang="en-US" dirty="0"/>
          </a:p>
          <a:p>
            <a:r>
              <a:rPr lang="en-US" dirty="0"/>
              <a:t>Promote a sense of </a:t>
            </a:r>
            <a:r>
              <a:rPr lang="en-US" dirty="0" smtClean="0"/>
              <a:t>inquiry</a:t>
            </a:r>
            <a:endParaRPr lang="en-US" dirty="0"/>
          </a:p>
          <a:p>
            <a:r>
              <a:rPr lang="en-US" dirty="0"/>
              <a:t>Pay attention to self and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Formulate the </a:t>
            </a:r>
            <a:r>
              <a:rPr lang="en-US" dirty="0"/>
              <a:t>milestones for creating the strategic </a:t>
            </a:r>
            <a:r>
              <a:rPr lang="en-US" dirty="0" smtClean="0"/>
              <a:t>plan through collaboration</a:t>
            </a:r>
            <a:endParaRPr lang="en-US" dirty="0"/>
          </a:p>
          <a:p>
            <a:r>
              <a:rPr lang="en-US" dirty="0" smtClean="0"/>
              <a:t>Create a goal of consensus 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Acceptable </a:t>
            </a:r>
            <a:r>
              <a:rPr lang="en-US" dirty="0"/>
              <a:t>rather than the perfect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Best intentions rather than winning a </a:t>
            </a:r>
            <a:r>
              <a:rPr lang="en-US" dirty="0" smtClean="0"/>
              <a:t>point</a:t>
            </a:r>
            <a:endParaRPr lang="en-US" dirty="0"/>
          </a:p>
          <a:p>
            <a:r>
              <a:rPr lang="en-US" dirty="0" smtClean="0"/>
              <a:t>Keep in mind, the School </a:t>
            </a:r>
            <a:r>
              <a:rPr lang="en-US" dirty="0"/>
              <a:t>Board makes the final decision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67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Housekeeping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Questions from Prior Meeting</a:t>
            </a:r>
          </a:p>
          <a:p>
            <a:r>
              <a:rPr lang="en-US" dirty="0" smtClean="0"/>
              <a:t>Previous two APS strategic plans</a:t>
            </a:r>
          </a:p>
          <a:p>
            <a:r>
              <a:rPr lang="en-US" dirty="0" smtClean="0"/>
              <a:t>3-5 year action plan (developed 2016-17)</a:t>
            </a:r>
          </a:p>
          <a:p>
            <a:r>
              <a:rPr lang="en-US" dirty="0" smtClean="0"/>
              <a:t>Community outreach timeline and plan</a:t>
            </a:r>
          </a:p>
        </p:txBody>
      </p:sp>
    </p:spTree>
    <p:extLst>
      <p:ext uri="{BB962C8B-B14F-4D97-AF65-F5344CB8AC3E}">
        <p14:creationId xmlns:p14="http://schemas.microsoft.com/office/powerpoint/2010/main" val="2445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Outcomes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the end of our </a:t>
            </a:r>
            <a:r>
              <a:rPr lang="en-US" dirty="0" smtClean="0"/>
              <a:t>process, </a:t>
            </a:r>
            <a:r>
              <a:rPr lang="en-US" dirty="0"/>
              <a:t>participants will: </a:t>
            </a:r>
          </a:p>
          <a:p>
            <a:pPr fontAlgn="base"/>
            <a:r>
              <a:rPr lang="en-US" dirty="0"/>
              <a:t>Use </a:t>
            </a:r>
            <a:r>
              <a:rPr lang="en-US" dirty="0" smtClean="0"/>
              <a:t>our current data to provide clarity and focus for APS</a:t>
            </a:r>
            <a:endParaRPr lang="en-US" dirty="0"/>
          </a:p>
          <a:p>
            <a:pPr fontAlgn="base"/>
            <a:r>
              <a:rPr lang="en-US" dirty="0"/>
              <a:t>Define the ideal state of the district</a:t>
            </a:r>
          </a:p>
          <a:p>
            <a:pPr fontAlgn="base"/>
            <a:r>
              <a:rPr lang="en-US" dirty="0" smtClean="0"/>
              <a:t>Develop </a:t>
            </a:r>
            <a:r>
              <a:rPr lang="en-US" dirty="0"/>
              <a:t>a wide-range of </a:t>
            </a:r>
            <a:r>
              <a:rPr lang="en-US" dirty="0" smtClean="0"/>
              <a:t>goals, strategies, and objectives </a:t>
            </a:r>
            <a:r>
              <a:rPr lang="en-US" dirty="0"/>
              <a:t>to reach the ideal </a:t>
            </a:r>
            <a:r>
              <a:rPr lang="en-US" dirty="0" smtClean="0"/>
              <a:t>state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Going from </a:t>
            </a:r>
            <a:r>
              <a:rPr lang="en-US" sz="3600" b="1" dirty="0" smtClean="0"/>
              <a:t>What If</a:t>
            </a:r>
            <a:r>
              <a:rPr lang="is-IS" sz="3600" b="1" dirty="0" smtClean="0"/>
              <a:t>… </a:t>
            </a:r>
            <a:r>
              <a:rPr lang="is-IS" dirty="0" smtClean="0"/>
              <a:t>to </a:t>
            </a:r>
            <a:r>
              <a:rPr lang="is-IS" sz="3600" b="1" dirty="0" smtClean="0"/>
              <a:t>Results</a:t>
            </a:r>
            <a:endParaRPr lang="en-US" sz="36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8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Thinking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423913"/>
              </p:ext>
            </p:extLst>
          </p:nvPr>
        </p:nvGraphicFramePr>
        <p:xfrm>
          <a:off x="228600" y="1143000"/>
          <a:ext cx="8686800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266"/>
                <a:gridCol w="1383454"/>
                <a:gridCol w="1737360"/>
                <a:gridCol w="1737360"/>
                <a:gridCol w="173736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CONSTRUCT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Understand: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Ends in </a:t>
                      </a:r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INSIGHT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Create: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Ends in </a:t>
                      </a:r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IDEAS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Deliver: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Ends in </a:t>
                      </a:r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REALITY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Define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Adopt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What is our current</a:t>
                      </a:r>
                      <a:r>
                        <a:rPr lang="en-US" sz="1600" b="1" baseline="0" dirty="0" smtClean="0"/>
                        <a:t> state?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What is happening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locally?  At the State? Nationally?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How do we</a:t>
                      </a:r>
                      <a:r>
                        <a:rPr lang="en-US" sz="1600" baseline="0" dirty="0" smtClean="0"/>
                        <a:t> reach our vision?</a:t>
                      </a:r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Key ideas?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</a:t>
                      </a:r>
                      <a:r>
                        <a:rPr lang="en-US" sz="1600" baseline="0" dirty="0" smtClean="0"/>
                        <a:t> is most important in reaching our vision?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 action steps will be taken to implement the strategies?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What are the results?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Mission</a:t>
                      </a:r>
                    </a:p>
                    <a:p>
                      <a:pPr algn="ctr"/>
                      <a:r>
                        <a:rPr lang="en-US" sz="1600" b="1" dirty="0" smtClean="0"/>
                        <a:t>Vision</a:t>
                      </a:r>
                    </a:p>
                    <a:p>
                      <a:pPr algn="ctr"/>
                      <a:r>
                        <a:rPr lang="en-US" sz="1600" b="1" dirty="0" smtClean="0"/>
                        <a:t>Core</a:t>
                      </a:r>
                      <a:r>
                        <a:rPr lang="en-US" sz="1600" b="1" baseline="0" dirty="0" smtClean="0"/>
                        <a:t> Values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Goals </a:t>
                      </a:r>
                    </a:p>
                    <a:p>
                      <a:pPr algn="ctr"/>
                      <a:r>
                        <a:rPr lang="en-US" sz="1600" dirty="0" smtClean="0"/>
                        <a:t>Strategies</a:t>
                      </a:r>
                    </a:p>
                    <a:p>
                      <a:pPr algn="ctr"/>
                      <a:r>
                        <a:rPr lang="en-US" sz="1600" dirty="0" smtClean="0"/>
                        <a:t>Objectives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Goals </a:t>
                      </a:r>
                    </a:p>
                    <a:p>
                      <a:pPr algn="ctr"/>
                      <a:r>
                        <a:rPr lang="en-US" sz="1600" dirty="0" smtClean="0"/>
                        <a:t>Strategies</a:t>
                      </a:r>
                    </a:p>
                    <a:p>
                      <a:pPr algn="ctr"/>
                      <a:r>
                        <a:rPr lang="en-US" sz="1600" dirty="0" smtClean="0"/>
                        <a:t>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Strategic Plan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 Steps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838200" y="5257800"/>
            <a:ext cx="6629400" cy="50165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Mission, Vision, and Core Values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6004157"/>
              </p:ext>
            </p:extLst>
          </p:nvPr>
        </p:nvGraphicFramePr>
        <p:xfrm>
          <a:off x="304800" y="12192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4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7886700" cy="2852737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5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FFC000"/>
      </a:accent2>
      <a:accent3>
        <a:srgbClr val="2F549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Planning Template" id="{88779967-8ED4-4D60-B91E-C90C3B3C319A}" vid="{AABE3B06-17B9-4829-A77B-C4D6F501EF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Planning Template</Template>
  <TotalTime>19605</TotalTime>
  <Words>533</Words>
  <Application>Microsoft Office PowerPoint</Application>
  <PresentationFormat>On-screen Show (4:3)</PresentationFormat>
  <Paragraphs>128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APS Strategic Plan Steering Committee </vt:lpstr>
      <vt:lpstr>Agenda</vt:lpstr>
      <vt:lpstr>Welcome: Competencies and Attributes</vt:lpstr>
      <vt:lpstr>Working Agreements</vt:lpstr>
      <vt:lpstr>Housekeeping</vt:lpstr>
      <vt:lpstr>Outcomes </vt:lpstr>
      <vt:lpstr>Design Thinking</vt:lpstr>
      <vt:lpstr>Mission, Vision, and Core Values</vt:lpstr>
      <vt:lpstr>Vision</vt:lpstr>
      <vt:lpstr>External Scan</vt:lpstr>
      <vt:lpstr>External Scan + Future of Education = Vision</vt:lpstr>
      <vt:lpstr>Vision</vt:lpstr>
      <vt:lpstr>Core Values</vt:lpstr>
      <vt:lpstr>Core Values: What We Stand For</vt:lpstr>
      <vt:lpstr>Core Values </vt:lpstr>
      <vt:lpstr>Follow-Up for Next Meeting</vt:lpstr>
      <vt:lpstr>Public Comment</vt:lpstr>
      <vt:lpstr>Closing</vt:lpstr>
    </vt:vector>
  </TitlesOfParts>
  <Company>Arlington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Strategic Plan Steering Committee</dc:title>
  <dc:creator>Lisa Stengle</dc:creator>
  <cp:lastModifiedBy>Lisa Stengle</cp:lastModifiedBy>
  <cp:revision>64</cp:revision>
  <cp:lastPrinted>2017-09-06T17:51:59Z</cp:lastPrinted>
  <dcterms:created xsi:type="dcterms:W3CDTF">2017-10-27T15:14:08Z</dcterms:created>
  <dcterms:modified xsi:type="dcterms:W3CDTF">2017-11-27T14:04:19Z</dcterms:modified>
</cp:coreProperties>
</file>